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8" d="100"/>
          <a:sy n="88" d="100"/>
        </p:scale>
        <p:origin x="-1464" y="-10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D8CFA1F2-7A76-4B1F-A743-66A7DBFDD3C7}" type="datetimeFigureOut">
              <a:rPr lang="en-GB" smtClean="0"/>
              <a:t>03/03/2017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6F5C558-AACC-4D84-B837-4BAF2769CA38}" type="slidenum">
              <a:rPr lang="en-GB" smtClean="0"/>
              <a:t>‹#›</a:t>
            </a:fld>
            <a:endParaRPr lang="en-GB"/>
          </a:p>
        </p:txBody>
      </p:sp>
    </p:spTree>
    <p:extLst>
      <p:ext uri="{BB962C8B-B14F-4D97-AF65-F5344CB8AC3E}">
        <p14:creationId xmlns:p14="http://schemas.microsoft.com/office/powerpoint/2010/main" val="31361249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8CFA1F2-7A76-4B1F-A743-66A7DBFDD3C7}" type="datetimeFigureOut">
              <a:rPr lang="en-GB" smtClean="0"/>
              <a:t>03/03/2017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6F5C558-AACC-4D84-B837-4BAF2769CA38}" type="slidenum">
              <a:rPr lang="en-GB" smtClean="0"/>
              <a:t>‹#›</a:t>
            </a:fld>
            <a:endParaRPr lang="en-GB"/>
          </a:p>
        </p:txBody>
      </p:sp>
    </p:spTree>
    <p:extLst>
      <p:ext uri="{BB962C8B-B14F-4D97-AF65-F5344CB8AC3E}">
        <p14:creationId xmlns:p14="http://schemas.microsoft.com/office/powerpoint/2010/main" val="5123100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8CFA1F2-7A76-4B1F-A743-66A7DBFDD3C7}" type="datetimeFigureOut">
              <a:rPr lang="en-GB" smtClean="0"/>
              <a:t>03/03/2017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6F5C558-AACC-4D84-B837-4BAF2769CA38}" type="slidenum">
              <a:rPr lang="en-GB" smtClean="0"/>
              <a:t>‹#›</a:t>
            </a:fld>
            <a:endParaRPr lang="en-GB"/>
          </a:p>
        </p:txBody>
      </p:sp>
    </p:spTree>
    <p:extLst>
      <p:ext uri="{BB962C8B-B14F-4D97-AF65-F5344CB8AC3E}">
        <p14:creationId xmlns:p14="http://schemas.microsoft.com/office/powerpoint/2010/main" val="3113500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8CFA1F2-7A76-4B1F-A743-66A7DBFDD3C7}" type="datetimeFigureOut">
              <a:rPr lang="en-GB" smtClean="0"/>
              <a:t>03/03/2017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6F5C558-AACC-4D84-B837-4BAF2769CA38}" type="slidenum">
              <a:rPr lang="en-GB" smtClean="0"/>
              <a:t>‹#›</a:t>
            </a:fld>
            <a:endParaRPr lang="en-GB"/>
          </a:p>
        </p:txBody>
      </p:sp>
    </p:spTree>
    <p:extLst>
      <p:ext uri="{BB962C8B-B14F-4D97-AF65-F5344CB8AC3E}">
        <p14:creationId xmlns:p14="http://schemas.microsoft.com/office/powerpoint/2010/main" val="1218340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8CFA1F2-7A76-4B1F-A743-66A7DBFDD3C7}" type="datetimeFigureOut">
              <a:rPr lang="en-GB" smtClean="0"/>
              <a:t>03/03/2017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6F5C558-AACC-4D84-B837-4BAF2769CA38}" type="slidenum">
              <a:rPr lang="en-GB" smtClean="0"/>
              <a:t>‹#›</a:t>
            </a:fld>
            <a:endParaRPr lang="en-GB"/>
          </a:p>
        </p:txBody>
      </p:sp>
    </p:spTree>
    <p:extLst>
      <p:ext uri="{BB962C8B-B14F-4D97-AF65-F5344CB8AC3E}">
        <p14:creationId xmlns:p14="http://schemas.microsoft.com/office/powerpoint/2010/main" val="32021821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D8CFA1F2-7A76-4B1F-A743-66A7DBFDD3C7}" type="datetimeFigureOut">
              <a:rPr lang="en-GB" smtClean="0"/>
              <a:t>03/03/2017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6F5C558-AACC-4D84-B837-4BAF2769CA38}" type="slidenum">
              <a:rPr lang="en-GB" smtClean="0"/>
              <a:t>‹#›</a:t>
            </a:fld>
            <a:endParaRPr lang="en-GB"/>
          </a:p>
        </p:txBody>
      </p:sp>
    </p:spTree>
    <p:extLst>
      <p:ext uri="{BB962C8B-B14F-4D97-AF65-F5344CB8AC3E}">
        <p14:creationId xmlns:p14="http://schemas.microsoft.com/office/powerpoint/2010/main" val="21036809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D8CFA1F2-7A76-4B1F-A743-66A7DBFDD3C7}" type="datetimeFigureOut">
              <a:rPr lang="en-GB" smtClean="0"/>
              <a:t>03/03/2017</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E6F5C558-AACC-4D84-B837-4BAF2769CA38}" type="slidenum">
              <a:rPr lang="en-GB" smtClean="0"/>
              <a:t>‹#›</a:t>
            </a:fld>
            <a:endParaRPr lang="en-GB"/>
          </a:p>
        </p:txBody>
      </p:sp>
    </p:spTree>
    <p:extLst>
      <p:ext uri="{BB962C8B-B14F-4D97-AF65-F5344CB8AC3E}">
        <p14:creationId xmlns:p14="http://schemas.microsoft.com/office/powerpoint/2010/main" val="42284341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D8CFA1F2-7A76-4B1F-A743-66A7DBFDD3C7}" type="datetimeFigureOut">
              <a:rPr lang="en-GB" smtClean="0"/>
              <a:t>03/03/2017</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6F5C558-AACC-4D84-B837-4BAF2769CA38}" type="slidenum">
              <a:rPr lang="en-GB" smtClean="0"/>
              <a:t>‹#›</a:t>
            </a:fld>
            <a:endParaRPr lang="en-GB"/>
          </a:p>
        </p:txBody>
      </p:sp>
    </p:spTree>
    <p:extLst>
      <p:ext uri="{BB962C8B-B14F-4D97-AF65-F5344CB8AC3E}">
        <p14:creationId xmlns:p14="http://schemas.microsoft.com/office/powerpoint/2010/main" val="6126819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8CFA1F2-7A76-4B1F-A743-66A7DBFDD3C7}" type="datetimeFigureOut">
              <a:rPr lang="en-GB" smtClean="0"/>
              <a:t>03/03/2017</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E6F5C558-AACC-4D84-B837-4BAF2769CA38}" type="slidenum">
              <a:rPr lang="en-GB" smtClean="0"/>
              <a:t>‹#›</a:t>
            </a:fld>
            <a:endParaRPr lang="en-GB"/>
          </a:p>
        </p:txBody>
      </p:sp>
    </p:spTree>
    <p:extLst>
      <p:ext uri="{BB962C8B-B14F-4D97-AF65-F5344CB8AC3E}">
        <p14:creationId xmlns:p14="http://schemas.microsoft.com/office/powerpoint/2010/main" val="31337291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8CFA1F2-7A76-4B1F-A743-66A7DBFDD3C7}" type="datetimeFigureOut">
              <a:rPr lang="en-GB" smtClean="0"/>
              <a:t>03/03/2017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6F5C558-AACC-4D84-B837-4BAF2769CA38}" type="slidenum">
              <a:rPr lang="en-GB" smtClean="0"/>
              <a:t>‹#›</a:t>
            </a:fld>
            <a:endParaRPr lang="en-GB"/>
          </a:p>
        </p:txBody>
      </p:sp>
    </p:spTree>
    <p:extLst>
      <p:ext uri="{BB962C8B-B14F-4D97-AF65-F5344CB8AC3E}">
        <p14:creationId xmlns:p14="http://schemas.microsoft.com/office/powerpoint/2010/main" val="9450372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8CFA1F2-7A76-4B1F-A743-66A7DBFDD3C7}" type="datetimeFigureOut">
              <a:rPr lang="en-GB" smtClean="0"/>
              <a:t>03/03/2017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6F5C558-AACC-4D84-B837-4BAF2769CA38}" type="slidenum">
              <a:rPr lang="en-GB" smtClean="0"/>
              <a:t>‹#›</a:t>
            </a:fld>
            <a:endParaRPr lang="en-GB"/>
          </a:p>
        </p:txBody>
      </p:sp>
    </p:spTree>
    <p:extLst>
      <p:ext uri="{BB962C8B-B14F-4D97-AF65-F5344CB8AC3E}">
        <p14:creationId xmlns:p14="http://schemas.microsoft.com/office/powerpoint/2010/main" val="17760305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8CFA1F2-7A76-4B1F-A743-66A7DBFDD3C7}" type="datetimeFigureOut">
              <a:rPr lang="en-GB" smtClean="0"/>
              <a:t>03/03/2017</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6F5C558-AACC-4D84-B837-4BAF2769CA38}" type="slidenum">
              <a:rPr lang="en-GB" smtClean="0"/>
              <a:t>‹#›</a:t>
            </a:fld>
            <a:endParaRPr lang="en-GB"/>
          </a:p>
        </p:txBody>
      </p:sp>
    </p:spTree>
    <p:extLst>
      <p:ext uri="{BB962C8B-B14F-4D97-AF65-F5344CB8AC3E}">
        <p14:creationId xmlns:p14="http://schemas.microsoft.com/office/powerpoint/2010/main" val="32988617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jpeg"/></Relationships>
</file>

<file path=ppt/slides/_rels/slide10.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19.png"/><Relationship Id="rId3" Type="http://schemas.openxmlformats.org/officeDocument/2006/relationships/image" Target="../media/image5.png"/><Relationship Id="rId7" Type="http://schemas.openxmlformats.org/officeDocument/2006/relationships/image" Target="../media/image12.png"/><Relationship Id="rId12" Type="http://schemas.openxmlformats.org/officeDocument/2006/relationships/image" Target="../media/image18.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1.png"/><Relationship Id="rId11" Type="http://schemas.openxmlformats.org/officeDocument/2006/relationships/image" Target="../media/image17.png"/><Relationship Id="rId5" Type="http://schemas.openxmlformats.org/officeDocument/2006/relationships/image" Target="../media/image10.png"/><Relationship Id="rId10" Type="http://schemas.openxmlformats.org/officeDocument/2006/relationships/image" Target="../media/image14.png"/><Relationship Id="rId4" Type="http://schemas.openxmlformats.org/officeDocument/2006/relationships/image" Target="../media/image6.png"/><Relationship Id="rId9"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image" Target="../media/image5.png"/><Relationship Id="rId7" Type="http://schemas.openxmlformats.org/officeDocument/2006/relationships/hyperlink" Target="http://www.google.co.uk/url?sa=i&amp;rct=j&amp;q=soccer%20shooting&amp;source=images&amp;cd=&amp;cad=rja&amp;uact=8&amp;docid=LNKl76lG61XKLM&amp;tbnid=WJ5RHj0CxG7x7M:&amp;ved=0CAUQjRw&amp;url=http://www.soccer-fans-info.com/soccer-shooting.html&amp;ei=_KyyU53lAaS00wX5y4DIDg&amp;psig=AFQjCNHO4TFTFBEg7dY8j1eK25nbQx4LtA&amp;ust=1404305009588076" TargetMode="Externa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9.png"/><Relationship Id="rId11" Type="http://schemas.openxmlformats.org/officeDocument/2006/relationships/image" Target="../media/image18.png"/><Relationship Id="rId5" Type="http://schemas.openxmlformats.org/officeDocument/2006/relationships/image" Target="../media/image14.png"/><Relationship Id="rId10" Type="http://schemas.openxmlformats.org/officeDocument/2006/relationships/image" Target="../media/image16.png"/><Relationship Id="rId4" Type="http://schemas.openxmlformats.org/officeDocument/2006/relationships/image" Target="../media/image6.png"/><Relationship Id="rId9" Type="http://schemas.openxmlformats.org/officeDocument/2006/relationships/image" Target="../media/image17.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5.png"/><Relationship Id="rId7"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6.png"/><Relationship Id="rId9" Type="http://schemas.openxmlformats.org/officeDocument/2006/relationships/image" Target="../media/image14.png"/></Relationships>
</file>

<file path=ppt/slides/_rels/slide7.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5.png"/><Relationship Id="rId7"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1.png"/><Relationship Id="rId11" Type="http://schemas.openxmlformats.org/officeDocument/2006/relationships/image" Target="../media/image15.png"/><Relationship Id="rId5" Type="http://schemas.openxmlformats.org/officeDocument/2006/relationships/image" Target="../media/image10.png"/><Relationship Id="rId10" Type="http://schemas.openxmlformats.org/officeDocument/2006/relationships/image" Target="../media/image16.png"/><Relationship Id="rId4" Type="http://schemas.openxmlformats.org/officeDocument/2006/relationships/image" Target="../media/image6.png"/><Relationship Id="rId9" Type="http://schemas.openxmlformats.org/officeDocument/2006/relationships/image" Target="../media/image14.png"/></Relationships>
</file>

<file path=ppt/slides/_rels/slide9.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p:cNvSpPr>
          <p:nvPr/>
        </p:nvSpPr>
        <p:spPr bwMode="auto">
          <a:xfrm>
            <a:off x="179388" y="725488"/>
            <a:ext cx="3240087" cy="1152525"/>
          </a:xfrm>
          <a:prstGeom prst="rect">
            <a:avLst/>
          </a:prstGeom>
          <a:solidFill>
            <a:schemeClr val="tx2">
              <a:lumMod val="40000"/>
              <a:lumOff val="60000"/>
            </a:schemeClr>
          </a:solidFill>
          <a:ln w="9525">
            <a:solidFill>
              <a:schemeClr val="tx1"/>
            </a:solidFill>
            <a:miter lim="800000"/>
            <a:headEnd/>
            <a:tailEnd/>
          </a:ln>
        </p:spPr>
        <p:txBody>
          <a:bodyPr>
            <a:normAutofit fontScale="92500" lnSpcReduction="20000"/>
          </a:bodyPr>
          <a:lstStyle/>
          <a:p>
            <a:pPr marL="342900" indent="-342900" fontAlgn="auto">
              <a:spcBef>
                <a:spcPct val="20000"/>
              </a:spcBef>
              <a:spcAft>
                <a:spcPts val="0"/>
              </a:spcAft>
              <a:buFont typeface="Arial" pitchFamily="34" charset="0"/>
              <a:buNone/>
              <a:defRPr/>
            </a:pPr>
            <a:r>
              <a:rPr lang="en-GB" sz="1400" b="1" u="sng" dirty="0">
                <a:latin typeface="Tw Cen MT Condensed" panose="020B0606020104020203" pitchFamily="34" charset="0"/>
                <a:cs typeface="+mn-cs"/>
              </a:rPr>
              <a:t>Learning Objectives:</a:t>
            </a:r>
          </a:p>
          <a:p>
            <a:pPr fontAlgn="auto">
              <a:spcBef>
                <a:spcPct val="20000"/>
              </a:spcBef>
              <a:spcAft>
                <a:spcPts val="0"/>
              </a:spcAft>
              <a:buFont typeface="Arial" pitchFamily="34" charset="0"/>
              <a:buNone/>
              <a:defRPr/>
            </a:pPr>
            <a:r>
              <a:rPr lang="en-GB" sz="1600" dirty="0">
                <a:latin typeface="Tw Cen MT Condensed" panose="020B0606020104020203" pitchFamily="34" charset="0"/>
                <a:cs typeface="+mn-cs"/>
              </a:rPr>
              <a:t>L.O 1 </a:t>
            </a:r>
            <a:r>
              <a:rPr lang="en-GB" sz="1600" dirty="0" smtClean="0">
                <a:latin typeface="Tw Cen MT Condensed" panose="020B0606020104020203" pitchFamily="34" charset="0"/>
                <a:cs typeface="+mn-cs"/>
              </a:rPr>
              <a:t>– Can children use teaching points to keep the ball close &amp; under control</a:t>
            </a:r>
          </a:p>
          <a:p>
            <a:pPr fontAlgn="auto">
              <a:spcBef>
                <a:spcPct val="20000"/>
              </a:spcBef>
              <a:spcAft>
                <a:spcPts val="0"/>
              </a:spcAft>
              <a:buFont typeface="Arial" pitchFamily="34" charset="0"/>
              <a:buNone/>
              <a:defRPr/>
            </a:pPr>
            <a:r>
              <a:rPr lang="en-GB" sz="1600" dirty="0" smtClean="0">
                <a:latin typeface="Tw Cen MT Condensed" panose="020B0606020104020203" pitchFamily="34" charset="0"/>
                <a:cs typeface="+mn-cs"/>
              </a:rPr>
              <a:t>L.O </a:t>
            </a:r>
            <a:r>
              <a:rPr lang="en-GB" sz="1600" dirty="0">
                <a:latin typeface="Tw Cen MT Condensed" panose="020B0606020104020203" pitchFamily="34" charset="0"/>
                <a:cs typeface="+mn-cs"/>
              </a:rPr>
              <a:t>2 – </a:t>
            </a:r>
            <a:r>
              <a:rPr lang="en-GB" sz="1600" dirty="0" smtClean="0">
                <a:latin typeface="Tw Cen MT Condensed" panose="020B0606020104020203" pitchFamily="34" charset="0"/>
                <a:cs typeface="+mn-cs"/>
              </a:rPr>
              <a:t>Can children use knowledge of technique to </a:t>
            </a:r>
            <a:r>
              <a:rPr lang="en-GB" sz="1600" dirty="0" smtClean="0">
                <a:latin typeface="Tw Cen MT Condensed" panose="020B0606020104020203" pitchFamily="34" charset="0"/>
              </a:rPr>
              <a:t>suggest ways for peer’s to improve</a:t>
            </a:r>
            <a:endParaRPr lang="en-GB" sz="1600" dirty="0">
              <a:latin typeface="Tw Cen MT Condensed" panose="020B0606020104020203" pitchFamily="34" charset="0"/>
              <a:cs typeface="+mn-cs"/>
            </a:endParaRPr>
          </a:p>
        </p:txBody>
      </p:sp>
      <p:sp>
        <p:nvSpPr>
          <p:cNvPr id="5" name="Subtitle 2"/>
          <p:cNvSpPr txBox="1">
            <a:spLocks/>
          </p:cNvSpPr>
          <p:nvPr/>
        </p:nvSpPr>
        <p:spPr>
          <a:xfrm>
            <a:off x="3492500" y="725488"/>
            <a:ext cx="5472113" cy="1152525"/>
          </a:xfrm>
          <a:prstGeom prst="rect">
            <a:avLst/>
          </a:prstGeom>
          <a:solidFill>
            <a:schemeClr val="tx2">
              <a:lumMod val="40000"/>
              <a:lumOff val="60000"/>
            </a:schemeClr>
          </a:solidFill>
          <a:ln>
            <a:solidFill>
              <a:schemeClr val="tx1"/>
            </a:solidFill>
          </a:ln>
        </p:spPr>
        <p:txBody>
          <a:bodyPr anchor="ctr"/>
          <a:lstStyle/>
          <a:p>
            <a:pPr>
              <a:spcBef>
                <a:spcPct val="20000"/>
              </a:spcBef>
              <a:defRPr/>
            </a:pPr>
            <a:r>
              <a:rPr lang="en-GB" sz="1400" dirty="0">
                <a:latin typeface="Tw Cen MT Condensed" panose="020B0606020104020203" pitchFamily="34" charset="0"/>
              </a:rPr>
              <a:t>Challenge 1 </a:t>
            </a:r>
            <a:r>
              <a:rPr lang="en-GB" sz="1400" dirty="0" smtClean="0">
                <a:latin typeface="Tw Cen MT Condensed" panose="020B0606020104020203" pitchFamily="34" charset="0"/>
              </a:rPr>
              <a:t>– </a:t>
            </a:r>
            <a:r>
              <a:rPr lang="en-GB" sz="1400" dirty="0">
                <a:latin typeface="Tw Cen MT Condensed" panose="020B0606020104020203" pitchFamily="34" charset="0"/>
              </a:rPr>
              <a:t>Can children follow instructions &amp; select the correct teaching point when given 2 options? (</a:t>
            </a:r>
            <a:r>
              <a:rPr lang="en-GB" sz="1400" dirty="0" err="1">
                <a:latin typeface="Tw Cen MT Condensed" panose="020B0606020104020203" pitchFamily="34" charset="0"/>
              </a:rPr>
              <a:t>i.e</a:t>
            </a:r>
            <a:r>
              <a:rPr lang="en-GB" sz="1400" dirty="0">
                <a:latin typeface="Tw Cen MT Condensed" panose="020B0606020104020203" pitchFamily="34" charset="0"/>
              </a:rPr>
              <a:t> </a:t>
            </a:r>
            <a:r>
              <a:rPr lang="en-GB" sz="1400" dirty="0" smtClean="0">
                <a:latin typeface="Tw Cen MT Condensed" panose="020B0606020104020203" pitchFamily="34" charset="0"/>
              </a:rPr>
              <a:t>Outside of foot or your heel?) </a:t>
            </a:r>
          </a:p>
          <a:p>
            <a:pPr fontAlgn="auto">
              <a:spcBef>
                <a:spcPct val="20000"/>
              </a:spcBef>
              <a:spcAft>
                <a:spcPts val="0"/>
              </a:spcAft>
              <a:buFont typeface="Arial" pitchFamily="34" charset="0"/>
              <a:buNone/>
              <a:defRPr/>
            </a:pPr>
            <a:r>
              <a:rPr lang="en-GB" sz="1400" dirty="0" smtClean="0">
                <a:latin typeface="Tw Cen MT Condensed" panose="020B0606020104020203" pitchFamily="34" charset="0"/>
              </a:rPr>
              <a:t>Challenge 2 – Can children use teaching points to dribble with some success, close &amp; under control</a:t>
            </a:r>
          </a:p>
          <a:p>
            <a:pPr fontAlgn="auto">
              <a:spcBef>
                <a:spcPct val="20000"/>
              </a:spcBef>
              <a:spcAft>
                <a:spcPts val="0"/>
              </a:spcAft>
              <a:buFont typeface="Arial" pitchFamily="34" charset="0"/>
              <a:buNone/>
              <a:defRPr/>
            </a:pPr>
            <a:r>
              <a:rPr lang="en-GB" sz="1400" dirty="0" smtClean="0">
                <a:latin typeface="Tw Cen MT Condensed" panose="020B0606020104020203" pitchFamily="34" charset="0"/>
              </a:rPr>
              <a:t>Challenge 3 – Can children use K+U of teaching points to help their peers improve?</a:t>
            </a:r>
            <a:endParaRPr lang="en-GB" sz="1400" b="1" dirty="0">
              <a:latin typeface="Tw Cen MT Condensed" panose="020B0606020104020203" pitchFamily="34" charset="0"/>
            </a:endParaRPr>
          </a:p>
        </p:txBody>
      </p:sp>
      <p:sp>
        <p:nvSpPr>
          <p:cNvPr id="6" name="Title 1"/>
          <p:cNvSpPr txBox="1">
            <a:spLocks/>
          </p:cNvSpPr>
          <p:nvPr/>
        </p:nvSpPr>
        <p:spPr bwMode="auto">
          <a:xfrm>
            <a:off x="1403350" y="42863"/>
            <a:ext cx="6481763" cy="649287"/>
          </a:xfrm>
          <a:prstGeom prst="rect">
            <a:avLst/>
          </a:prstGeom>
          <a:solidFill>
            <a:srgbClr val="00B050"/>
          </a:solidFill>
          <a:ln w="9525">
            <a:solidFill>
              <a:schemeClr val="tx1"/>
            </a:solidFill>
            <a:miter lim="800000"/>
            <a:headEnd/>
            <a:tailEnd/>
          </a:ln>
        </p:spPr>
        <p:txBody>
          <a:bodyPr anchor="ctr">
            <a:normAutofit/>
          </a:bodyPr>
          <a:lstStyle/>
          <a:p>
            <a:pPr algn="ctr" fontAlgn="auto">
              <a:spcBef>
                <a:spcPts val="0"/>
              </a:spcBef>
              <a:spcAft>
                <a:spcPts val="0"/>
              </a:spcAft>
              <a:defRPr/>
            </a:pPr>
            <a:r>
              <a:rPr lang="en-GB" sz="2400" dirty="0" smtClean="0">
                <a:latin typeface="Tw Cen MT Condensed Extra Bold" panose="020B0803020202020204" pitchFamily="34" charset="0"/>
                <a:ea typeface="+mj-ea"/>
                <a:cs typeface="+mj-cs"/>
              </a:rPr>
              <a:t> Football Year 1- Lesson </a:t>
            </a:r>
            <a:r>
              <a:rPr lang="en-GB" sz="2400" dirty="0">
                <a:latin typeface="Tw Cen MT Condensed Extra Bold" panose="020B0803020202020204" pitchFamily="34" charset="0"/>
                <a:ea typeface="+mj-ea"/>
                <a:cs typeface="+mj-cs"/>
              </a:rPr>
              <a:t>1  </a:t>
            </a:r>
          </a:p>
        </p:txBody>
      </p:sp>
      <p:pic>
        <p:nvPicPr>
          <p:cNvPr id="7" name="Picture 3"/>
          <p:cNvPicPr>
            <a:picLocks noChangeAspect="1" noChangeArrowheads="1"/>
          </p:cNvPicPr>
          <p:nvPr/>
        </p:nvPicPr>
        <p:blipFill>
          <a:blip r:embed="rId2">
            <a:extLst>
              <a:ext uri="{28A0092B-C50C-407E-A947-70E740481C1C}">
                <a14:useLocalDpi xmlns:a14="http://schemas.microsoft.com/office/drawing/2010/main" val="0"/>
              </a:ext>
            </a:extLst>
          </a:blip>
          <a:srcRect t="18073" b="15977"/>
          <a:stretch>
            <a:fillRect/>
          </a:stretch>
        </p:blipFill>
        <p:spPr bwMode="auto">
          <a:xfrm>
            <a:off x="322263" y="-26988"/>
            <a:ext cx="1081087" cy="712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3"/>
          <p:cNvPicPr>
            <a:picLocks noChangeAspect="1" noChangeArrowheads="1"/>
          </p:cNvPicPr>
          <p:nvPr/>
        </p:nvPicPr>
        <p:blipFill>
          <a:blip r:embed="rId2">
            <a:extLst>
              <a:ext uri="{28A0092B-C50C-407E-A947-70E740481C1C}">
                <a14:useLocalDpi xmlns:a14="http://schemas.microsoft.com/office/drawing/2010/main" val="0"/>
              </a:ext>
            </a:extLst>
          </a:blip>
          <a:srcRect t="18073" b="15977"/>
          <a:stretch>
            <a:fillRect/>
          </a:stretch>
        </p:blipFill>
        <p:spPr bwMode="auto">
          <a:xfrm>
            <a:off x="7812088" y="-26988"/>
            <a:ext cx="1081087" cy="712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12"/>
          <p:cNvSpPr txBox="1">
            <a:spLocks noChangeArrowheads="1"/>
          </p:cNvSpPr>
          <p:nvPr/>
        </p:nvSpPr>
        <p:spPr bwMode="auto">
          <a:xfrm>
            <a:off x="5940425" y="1932707"/>
            <a:ext cx="30241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2000">
                <a:latin typeface="Tw Cen MT Condensed Extra Bold" pitchFamily="34" charset="0"/>
              </a:rPr>
              <a:t>Inspiration in P.E! - </a:t>
            </a:r>
          </a:p>
        </p:txBody>
      </p:sp>
      <p:sp>
        <p:nvSpPr>
          <p:cNvPr id="10" name="TextBox 10"/>
          <p:cNvSpPr txBox="1">
            <a:spLocks noChangeArrowheads="1"/>
          </p:cNvSpPr>
          <p:nvPr/>
        </p:nvSpPr>
        <p:spPr bwMode="auto">
          <a:xfrm>
            <a:off x="179388" y="1932707"/>
            <a:ext cx="29527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2000" dirty="0">
                <a:latin typeface="Tw Cen MT Condensed Extra Bold" pitchFamily="34" charset="0"/>
              </a:rPr>
              <a:t>Numeracy</a:t>
            </a:r>
            <a:r>
              <a:rPr lang="en-GB" altLang="en-US" sz="1800" dirty="0">
                <a:latin typeface="Tw Cen MT Condensed Extra Bold" pitchFamily="34" charset="0"/>
              </a:rPr>
              <a:t> in P.E! - </a:t>
            </a:r>
          </a:p>
        </p:txBody>
      </p:sp>
      <p:sp>
        <p:nvSpPr>
          <p:cNvPr id="11" name="TextBox 11"/>
          <p:cNvSpPr txBox="1">
            <a:spLocks noChangeArrowheads="1"/>
          </p:cNvSpPr>
          <p:nvPr/>
        </p:nvSpPr>
        <p:spPr bwMode="auto">
          <a:xfrm>
            <a:off x="3132138" y="1932707"/>
            <a:ext cx="280828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2000">
                <a:latin typeface="Tw Cen MT Condensed Extra Bold" pitchFamily="34" charset="0"/>
              </a:rPr>
              <a:t>Literacy in P.E! - </a:t>
            </a:r>
          </a:p>
        </p:txBody>
      </p:sp>
      <p:sp>
        <p:nvSpPr>
          <p:cNvPr id="12" name="TextBox 13"/>
          <p:cNvSpPr txBox="1">
            <a:spLocks noChangeArrowheads="1"/>
          </p:cNvSpPr>
          <p:nvPr/>
        </p:nvSpPr>
        <p:spPr bwMode="auto">
          <a:xfrm>
            <a:off x="179388" y="2332757"/>
            <a:ext cx="8785225" cy="5847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None/>
            </a:pPr>
            <a:r>
              <a:rPr lang="en-GB" altLang="en-US" sz="1600" b="1" u="sng" dirty="0" err="1">
                <a:latin typeface="Tw Cen MT Condensed" pitchFamily="34" charset="0"/>
              </a:rPr>
              <a:t>SoW</a:t>
            </a:r>
            <a:r>
              <a:rPr lang="en-GB" altLang="en-US" sz="1600" b="1" u="sng" dirty="0">
                <a:latin typeface="Tw Cen MT Condensed" pitchFamily="34" charset="0"/>
              </a:rPr>
              <a:t> Milestone Focus</a:t>
            </a:r>
            <a:r>
              <a:rPr lang="en-GB" altLang="en-US" sz="1600" b="1" u="sng" dirty="0" smtClean="0">
                <a:latin typeface="Tw Cen MT Condensed" pitchFamily="34" charset="0"/>
              </a:rPr>
              <a:t>:  </a:t>
            </a:r>
            <a:r>
              <a:rPr lang="en-GB" altLang="en-US" sz="1600" dirty="0" smtClean="0">
                <a:latin typeface="Tw Cen MT Condensed" pitchFamily="34" charset="0"/>
              </a:rPr>
              <a:t>5 </a:t>
            </a:r>
            <a:r>
              <a:rPr lang="en-GB" altLang="en-US" sz="1600" dirty="0">
                <a:latin typeface="Tw Cen MT Condensed" pitchFamily="34" charset="0"/>
              </a:rPr>
              <a:t>(Displays development in </a:t>
            </a:r>
            <a:r>
              <a:rPr lang="en-GB" altLang="en-US" sz="1600" dirty="0" err="1">
                <a:latin typeface="Tw Cen MT Condensed" pitchFamily="34" charset="0"/>
              </a:rPr>
              <a:t>FUNdamentals</a:t>
            </a:r>
            <a:r>
              <a:rPr lang="en-GB" altLang="en-US" sz="1600" dirty="0">
                <a:latin typeface="Tw Cen MT Condensed" pitchFamily="34" charset="0"/>
              </a:rPr>
              <a:t> of </a:t>
            </a:r>
            <a:r>
              <a:rPr lang="en-GB" altLang="en-US" sz="1600" dirty="0" smtClean="0">
                <a:latin typeface="Tw Cen MT Condensed" pitchFamily="34" charset="0"/>
              </a:rPr>
              <a:t>movement), </a:t>
            </a:r>
            <a:r>
              <a:rPr lang="en-GB" altLang="en-US" sz="1600" dirty="0">
                <a:latin typeface="Tw Cen MT Condensed" pitchFamily="34" charset="0"/>
              </a:rPr>
              <a:t>6 (Uses </a:t>
            </a:r>
            <a:r>
              <a:rPr lang="en-GB" altLang="en-US" sz="1600" dirty="0" err="1">
                <a:latin typeface="Tw Cen MT Condensed" pitchFamily="34" charset="0"/>
              </a:rPr>
              <a:t>FUNdamentals</a:t>
            </a:r>
            <a:r>
              <a:rPr lang="en-GB" altLang="en-US" sz="1600" dirty="0">
                <a:latin typeface="Tw Cen MT Condensed" pitchFamily="34" charset="0"/>
              </a:rPr>
              <a:t> to achieve success in competitive </a:t>
            </a:r>
            <a:r>
              <a:rPr lang="en-GB" altLang="en-US" sz="1600" dirty="0" smtClean="0">
                <a:latin typeface="Tw Cen MT Condensed" pitchFamily="34" charset="0"/>
              </a:rPr>
              <a:t>environments), 8 (With guidance participate displaying respect, fair play and working well with others)</a:t>
            </a:r>
            <a:r>
              <a:rPr lang="en-GB" altLang="en-US" sz="1600" b="1" u="sng" dirty="0" smtClean="0">
                <a:latin typeface="Tw Cen MT Condensed" pitchFamily="34" charset="0"/>
              </a:rPr>
              <a:t> </a:t>
            </a:r>
            <a:endParaRPr lang="en-GB" altLang="en-US" sz="1600" b="1" i="1" u="sng" dirty="0">
              <a:latin typeface="Tw Cen MT Condensed" pitchFamily="34" charset="0"/>
            </a:endParaRPr>
          </a:p>
        </p:txBody>
      </p:sp>
      <p:pic>
        <p:nvPicPr>
          <p:cNvPr id="13" name="Picture 20" descr="C:\Users\class3\AppData\Local\Microsoft\Windows\Temporary Internet Files\Low\Content.IE5\JRAFYQTJ\+%20Goal[1].jpg"/>
          <p:cNvPicPr>
            <a:picLocks noChangeAspect="1" noChangeArrowheads="1"/>
          </p:cNvPicPr>
          <p:nvPr/>
        </p:nvPicPr>
        <p:blipFill>
          <a:blip r:embed="rId3">
            <a:extLst>
              <a:ext uri="{28A0092B-C50C-407E-A947-70E740481C1C}">
                <a14:useLocalDpi xmlns:a14="http://schemas.microsoft.com/office/drawing/2010/main" val="0"/>
              </a:ext>
            </a:extLst>
          </a:blip>
          <a:srcRect t="3590" b="4846"/>
          <a:stretch>
            <a:fillRect/>
          </a:stretch>
        </p:blipFill>
        <p:spPr bwMode="auto">
          <a:xfrm>
            <a:off x="2300288" y="1916832"/>
            <a:ext cx="542925"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21"/>
          <p:cNvPicPr>
            <a:picLocks noChangeAspect="1" noChangeArrowheads="1"/>
          </p:cNvPicPr>
          <p:nvPr/>
        </p:nvPicPr>
        <p:blipFill>
          <a:blip r:embed="rId4">
            <a:extLst>
              <a:ext uri="{28A0092B-C50C-407E-A947-70E740481C1C}">
                <a14:useLocalDpi xmlns:a14="http://schemas.microsoft.com/office/drawing/2010/main" val="0"/>
              </a:ext>
            </a:extLst>
          </a:blip>
          <a:srcRect l="6734" t="11652" r="7497" b="9624"/>
          <a:stretch>
            <a:fillRect/>
          </a:stretch>
        </p:blipFill>
        <p:spPr bwMode="auto">
          <a:xfrm>
            <a:off x="5076825" y="1932707"/>
            <a:ext cx="509588" cy="468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23" descr="http://tummax.com/wp-content/uploads/2015/05/wow.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27988" y="1932707"/>
            <a:ext cx="841375"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descr="Girl Kicking Soccer Ball"/>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194260" y="68262"/>
            <a:ext cx="577540" cy="598488"/>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Girl Soccer Players"/>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516216" y="57527"/>
            <a:ext cx="904289" cy="590802"/>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6"/>
          <p:cNvSpPr txBox="1">
            <a:spLocks noChangeArrowheads="1"/>
          </p:cNvSpPr>
          <p:nvPr/>
        </p:nvSpPr>
        <p:spPr bwMode="auto">
          <a:xfrm>
            <a:off x="179387" y="2917532"/>
            <a:ext cx="8785225" cy="647700"/>
          </a:xfrm>
          <a:prstGeom prst="rect">
            <a:avLst/>
          </a:prstGeom>
          <a:solidFill>
            <a:srgbClr val="00B050"/>
          </a:solidFill>
          <a:ln w="9525">
            <a:solidFill>
              <a:schemeClr val="tx1"/>
            </a:solidFill>
            <a:miter lim="800000"/>
            <a:headEnd/>
            <a:tailEnd/>
          </a:ln>
        </p:spPr>
        <p:txBody>
          <a:bodyPr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GB" altLang="en-US" sz="1800"/>
          </a:p>
          <a:p>
            <a:pPr algn="ctr" eaLnBrk="1" hangingPunct="1">
              <a:spcBef>
                <a:spcPct val="0"/>
              </a:spcBef>
              <a:buFontTx/>
              <a:buNone/>
            </a:pPr>
            <a:endParaRPr lang="en-GB" altLang="en-US" sz="1800"/>
          </a:p>
        </p:txBody>
      </p:sp>
      <p:sp>
        <p:nvSpPr>
          <p:cNvPr id="17" name="TextBox 17"/>
          <p:cNvSpPr txBox="1">
            <a:spLocks noChangeArrowheads="1"/>
          </p:cNvSpPr>
          <p:nvPr/>
        </p:nvSpPr>
        <p:spPr bwMode="auto">
          <a:xfrm>
            <a:off x="1908174" y="3030244"/>
            <a:ext cx="55435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GB" altLang="en-US" sz="1800" dirty="0" smtClean="0">
                <a:latin typeface="Tw Cen MT Condensed" pitchFamily="34" charset="0"/>
              </a:rPr>
              <a:t>Gareth Bale once ran at 22.9mph whilst dribbling a football in a match!</a:t>
            </a:r>
            <a:endParaRPr lang="en-GB" altLang="en-US" sz="1800" dirty="0">
              <a:latin typeface="Tw Cen MT Condensed" pitchFamily="34" charset="0"/>
            </a:endParaRPr>
          </a:p>
        </p:txBody>
      </p:sp>
      <p:pic>
        <p:nvPicPr>
          <p:cNvPr id="18" name="Picture 23" descr="http://tummax.com/wp-content/uploads/2015/05/wow.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507287" y="2917532"/>
            <a:ext cx="1025525"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23" descr="http://tummax.com/wp-content/uploads/2015/05/wow.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09624" y="2917532"/>
            <a:ext cx="1025525"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Rectangle 15"/>
          <p:cNvSpPr>
            <a:spLocks noChangeArrowheads="1"/>
          </p:cNvSpPr>
          <p:nvPr/>
        </p:nvSpPr>
        <p:spPr bwMode="auto">
          <a:xfrm>
            <a:off x="179388" y="3573016"/>
            <a:ext cx="8785225" cy="3093154"/>
          </a:xfrm>
          <a:prstGeom prst="rect">
            <a:avLst/>
          </a:prstGeom>
          <a:noFill/>
          <a:ln w="9525">
            <a:solidFill>
              <a:schemeClr val="tx1"/>
            </a:solidFill>
            <a:miter lim="800000"/>
            <a:headEnd/>
            <a:tailEnd/>
          </a:ln>
        </p:spPr>
        <p:txBody>
          <a:bodyPr>
            <a:spAutoFit/>
          </a:bodyPr>
          <a:lstStyle/>
          <a:p>
            <a:pPr>
              <a:defRPr/>
            </a:pPr>
            <a:r>
              <a:rPr lang="en-GB" sz="1500" u="sng" dirty="0" smtClean="0">
                <a:latin typeface="Tw Cen MT Condensed" panose="020B0606020104020203" pitchFamily="34" charset="0"/>
              </a:rPr>
              <a:t>1.Warm-up – </a:t>
            </a:r>
            <a:r>
              <a:rPr lang="en-GB" sz="1500" dirty="0" smtClean="0">
                <a:latin typeface="Tw Cen MT Condensed" panose="020B0606020104020203" pitchFamily="34" charset="0"/>
              </a:rPr>
              <a:t>Pupils start jogging around the playing area avoiding each other &amp; listening, when the teacher calls out “GOAL!” children must freeze like a statue and pretend to celebrate scoring a goal! STRETCH, then repeat.</a:t>
            </a:r>
          </a:p>
          <a:p>
            <a:pPr>
              <a:defRPr/>
            </a:pPr>
            <a:r>
              <a:rPr lang="en-GB" sz="1500" u="sng" dirty="0" smtClean="0">
                <a:latin typeface="Tw Cen MT Condensed" panose="020B0606020104020203" pitchFamily="34" charset="0"/>
              </a:rPr>
              <a:t>2. Dribbling (technique) -</a:t>
            </a:r>
            <a:r>
              <a:rPr lang="en-GB" sz="1500" dirty="0" smtClean="0">
                <a:latin typeface="Tw Cen MT Condensed" panose="020B0606020104020203" pitchFamily="34" charset="0"/>
              </a:rPr>
              <a:t> </a:t>
            </a:r>
            <a:r>
              <a:rPr lang="en-GB" sz="1500" dirty="0">
                <a:latin typeface="Tw Cen MT Condensed" panose="020B0606020104020203" pitchFamily="34" charset="0"/>
              </a:rPr>
              <a:t>Organise the class into pairs, numbered 1 and 2, along a set </a:t>
            </a:r>
            <a:r>
              <a:rPr lang="en-GB" sz="1500" dirty="0" smtClean="0">
                <a:latin typeface="Tw Cen MT Condensed" panose="020B0606020104020203" pitchFamily="34" charset="0"/>
              </a:rPr>
              <a:t>point. Mark out a line roughly 6-8m in front of the starting point. Demonstrate to the children the correct technique for dribbling (see overleaf). Number 1 dribbles out to the set point, stops then dribbles back. It is then number 2’s turn! </a:t>
            </a:r>
            <a:r>
              <a:rPr lang="en-GB" sz="1500" b="1" i="1" u="sng" dirty="0" smtClean="0">
                <a:latin typeface="Tw Cen MT Condensed" panose="020B0606020104020203" pitchFamily="34" charset="0"/>
              </a:rPr>
              <a:t>Adjust cones so that M/A dribble further &amp; L/A dribble over a smaller distance. </a:t>
            </a:r>
            <a:r>
              <a:rPr lang="en-GB" sz="1500" dirty="0" smtClean="0">
                <a:latin typeface="Tw Cen MT Condensed" panose="020B0606020104020203" pitchFamily="34" charset="0"/>
              </a:rPr>
              <a:t>*Mini-plenary* Teacher dribbles out to set point showing poor technique (the opposite of teaching points) – Ask children to suggest ways for the teacher to improve. </a:t>
            </a:r>
            <a:r>
              <a:rPr lang="en-GB" sz="1500" b="1" dirty="0" smtClean="0">
                <a:latin typeface="Tw Cen MT Condensed" panose="020B0606020104020203" pitchFamily="34" charset="0"/>
              </a:rPr>
              <a:t>PROGRESSION – </a:t>
            </a:r>
            <a:r>
              <a:rPr lang="en-GB" sz="1500" dirty="0" smtClean="0">
                <a:latin typeface="Tw Cen MT Condensed" panose="020B0606020104020203" pitchFamily="34" charset="0"/>
              </a:rPr>
              <a:t>Set a time limit, how many ‘laps’ can each pair complete in that time!?</a:t>
            </a:r>
          </a:p>
          <a:p>
            <a:pPr>
              <a:defRPr/>
            </a:pPr>
            <a:r>
              <a:rPr lang="en-GB" sz="1500" u="sng" dirty="0" smtClean="0">
                <a:latin typeface="Tw Cen MT Condensed" panose="020B0606020104020203" pitchFamily="34" charset="0"/>
              </a:rPr>
              <a:t>3. Traffic Lights – </a:t>
            </a:r>
            <a:r>
              <a:rPr lang="en-GB" sz="1500" dirty="0" smtClean="0">
                <a:latin typeface="Tw Cen MT Condensed" panose="020B0606020104020203" pitchFamily="34" charset="0"/>
              </a:rPr>
              <a:t>Mark out a large square/rectangle with cones, large enough for all children to dribble in. You’ll need three cones – Green, Red &amp; Orange (Amber). When you hold up and call “Green!” – the children must start dribbling their football staying in the box and avoiding the other children. For “Amber!” – children stay still but move the ball from one foot to the other. For “Red” – children have to stop their ball with their feet as fast as they can.</a:t>
            </a:r>
          </a:p>
          <a:p>
            <a:pPr>
              <a:defRPr/>
            </a:pPr>
            <a:r>
              <a:rPr lang="en-GB" sz="1500" u="sng" dirty="0" smtClean="0">
                <a:latin typeface="Tw Cen MT Condensed" panose="020B0606020104020203" pitchFamily="34" charset="0"/>
              </a:rPr>
              <a:t>4. Traffic Lights (Competition phase!) –</a:t>
            </a:r>
            <a:r>
              <a:rPr lang="en-GB" sz="1500" dirty="0" smtClean="0">
                <a:latin typeface="Tw Cen MT Condensed" panose="020B0606020104020203" pitchFamily="34" charset="0"/>
              </a:rPr>
              <a:t> Now the children understand how to play the traffic lights game, it’s time to get competitive! The children that are the slowest to stop are out! They then have to dribble around the area whilst others play. </a:t>
            </a:r>
            <a:r>
              <a:rPr lang="en-GB" sz="1500" b="1" i="1" u="sng" dirty="0" smtClean="0">
                <a:latin typeface="Tw Cen MT Condensed" panose="020B0606020104020203" pitchFamily="34" charset="0"/>
              </a:rPr>
              <a:t>Be a little more lenient with L/A  </a:t>
            </a:r>
            <a:r>
              <a:rPr lang="en-GB" sz="1500" dirty="0" smtClean="0">
                <a:latin typeface="Tw Cen MT Condensed" panose="020B0606020104020203" pitchFamily="34" charset="0"/>
              </a:rPr>
              <a:t>  </a:t>
            </a:r>
            <a:endParaRPr lang="en-GB" sz="1500" u="sng" dirty="0" smtClean="0">
              <a:latin typeface="Tw Cen MT Condensed" panose="020B0606020104020203" pitchFamily="34" charset="0"/>
            </a:endParaRPr>
          </a:p>
        </p:txBody>
      </p:sp>
      <p:pic>
        <p:nvPicPr>
          <p:cNvPr id="21" name="Picture 20" descr="C:\Users\class3\AppData\Local\Microsoft\Windows\Temporary Internet Files\Low\Content.IE5\JRAFYQTJ\+%20Goal[1].jpg"/>
          <p:cNvPicPr>
            <a:picLocks noChangeAspect="1" noChangeArrowheads="1"/>
          </p:cNvPicPr>
          <p:nvPr/>
        </p:nvPicPr>
        <p:blipFill>
          <a:blip r:embed="rId9" cstate="print">
            <a:extLst>
              <a:ext uri="{28A0092B-C50C-407E-A947-70E740481C1C}">
                <a14:useLocalDpi xmlns:a14="http://schemas.microsoft.com/office/drawing/2010/main" val="0"/>
              </a:ext>
            </a:extLst>
          </a:blip>
          <a:srcRect t="3590" b="4846"/>
          <a:stretch>
            <a:fillRect/>
          </a:stretch>
        </p:blipFill>
        <p:spPr bwMode="auto">
          <a:xfrm>
            <a:off x="7308304" y="4941168"/>
            <a:ext cx="396451" cy="3037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755785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8" name="Straight Connector 127"/>
          <p:cNvCxnSpPr/>
          <p:nvPr/>
        </p:nvCxnSpPr>
        <p:spPr>
          <a:xfrm>
            <a:off x="7812360" y="5085184"/>
            <a:ext cx="0" cy="173651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 name="Title 1"/>
          <p:cNvSpPr txBox="1">
            <a:spLocks/>
          </p:cNvSpPr>
          <p:nvPr/>
        </p:nvSpPr>
        <p:spPr bwMode="auto">
          <a:xfrm>
            <a:off x="1403350" y="42863"/>
            <a:ext cx="6481763" cy="649287"/>
          </a:xfrm>
          <a:prstGeom prst="rect">
            <a:avLst/>
          </a:prstGeom>
          <a:solidFill>
            <a:srgbClr val="00B050"/>
          </a:solidFill>
          <a:ln w="9525">
            <a:solidFill>
              <a:schemeClr val="tx1"/>
            </a:solidFill>
            <a:miter lim="800000"/>
            <a:headEnd/>
            <a:tailEnd/>
          </a:ln>
        </p:spPr>
        <p:txBody>
          <a:bodyPr anchor="ctr">
            <a:normAutofit/>
          </a:bodyPr>
          <a:lstStyle/>
          <a:p>
            <a:pPr algn="ctr" fontAlgn="auto">
              <a:spcBef>
                <a:spcPts val="0"/>
              </a:spcBef>
              <a:spcAft>
                <a:spcPts val="0"/>
              </a:spcAft>
              <a:defRPr/>
            </a:pPr>
            <a:r>
              <a:rPr lang="en-GB" sz="2400" dirty="0" smtClean="0">
                <a:latin typeface="Tw Cen MT Condensed Extra Bold" panose="020B0803020202020204" pitchFamily="34" charset="0"/>
                <a:ea typeface="+mj-ea"/>
                <a:cs typeface="+mj-cs"/>
              </a:rPr>
              <a:t> Football Year 1- Lesson </a:t>
            </a:r>
            <a:r>
              <a:rPr lang="en-GB" sz="2400" dirty="0">
                <a:latin typeface="Tw Cen MT Condensed Extra Bold" panose="020B0803020202020204" pitchFamily="34" charset="0"/>
                <a:ea typeface="+mj-ea"/>
                <a:cs typeface="+mj-cs"/>
              </a:rPr>
              <a:t>5</a:t>
            </a:r>
            <a:r>
              <a:rPr lang="en-GB" sz="2400" dirty="0" smtClean="0">
                <a:latin typeface="Tw Cen MT Condensed Extra Bold" panose="020B0803020202020204" pitchFamily="34" charset="0"/>
                <a:ea typeface="+mj-ea"/>
                <a:cs typeface="+mj-cs"/>
              </a:rPr>
              <a:t>  </a:t>
            </a:r>
            <a:endParaRPr lang="en-GB" sz="2400" dirty="0">
              <a:latin typeface="Tw Cen MT Condensed Extra Bold" panose="020B0803020202020204" pitchFamily="34" charset="0"/>
              <a:ea typeface="+mj-ea"/>
              <a:cs typeface="+mj-cs"/>
            </a:endParaRPr>
          </a:p>
        </p:txBody>
      </p:sp>
      <p:pic>
        <p:nvPicPr>
          <p:cNvPr id="5" name="Picture 3"/>
          <p:cNvPicPr>
            <a:picLocks noChangeAspect="1" noChangeArrowheads="1"/>
          </p:cNvPicPr>
          <p:nvPr/>
        </p:nvPicPr>
        <p:blipFill>
          <a:blip r:embed="rId2">
            <a:extLst>
              <a:ext uri="{28A0092B-C50C-407E-A947-70E740481C1C}">
                <a14:useLocalDpi xmlns:a14="http://schemas.microsoft.com/office/drawing/2010/main" val="0"/>
              </a:ext>
            </a:extLst>
          </a:blip>
          <a:srcRect t="18073" b="15977"/>
          <a:stretch>
            <a:fillRect/>
          </a:stretch>
        </p:blipFill>
        <p:spPr bwMode="auto">
          <a:xfrm>
            <a:off x="322263" y="-26988"/>
            <a:ext cx="1081087" cy="712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3"/>
          <p:cNvPicPr>
            <a:picLocks noChangeAspect="1" noChangeArrowheads="1"/>
          </p:cNvPicPr>
          <p:nvPr/>
        </p:nvPicPr>
        <p:blipFill>
          <a:blip r:embed="rId2">
            <a:extLst>
              <a:ext uri="{28A0092B-C50C-407E-A947-70E740481C1C}">
                <a14:useLocalDpi xmlns:a14="http://schemas.microsoft.com/office/drawing/2010/main" val="0"/>
              </a:ext>
            </a:extLst>
          </a:blip>
          <a:srcRect t="18073" b="15977"/>
          <a:stretch>
            <a:fillRect/>
          </a:stretch>
        </p:blipFill>
        <p:spPr bwMode="auto">
          <a:xfrm>
            <a:off x="7812088" y="-26988"/>
            <a:ext cx="1081087" cy="712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descr="Girl Kicking Soccer Ball"/>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94260" y="68262"/>
            <a:ext cx="577540" cy="59848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descr="Girl Soccer Player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16216" y="57527"/>
            <a:ext cx="904289" cy="590802"/>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6"/>
          <p:cNvSpPr txBox="1">
            <a:spLocks noChangeArrowheads="1"/>
          </p:cNvSpPr>
          <p:nvPr/>
        </p:nvSpPr>
        <p:spPr bwMode="auto">
          <a:xfrm>
            <a:off x="4643438" y="765175"/>
            <a:ext cx="4321175" cy="156966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1600" u="sng" dirty="0">
                <a:latin typeface="Tw Cen MT Condensed" pitchFamily="34" charset="0"/>
              </a:rPr>
              <a:t>Teaching Points – </a:t>
            </a:r>
            <a:r>
              <a:rPr lang="en-GB" altLang="en-US" sz="1600" u="sng" dirty="0" smtClean="0">
                <a:latin typeface="Tw Cen MT Condensed" pitchFamily="34" charset="0"/>
              </a:rPr>
              <a:t>Stopping</a:t>
            </a:r>
          </a:p>
          <a:p>
            <a:pPr eaLnBrk="1" hangingPunct="1">
              <a:spcBef>
                <a:spcPct val="0"/>
              </a:spcBef>
              <a:buFontTx/>
              <a:buNone/>
            </a:pPr>
            <a:r>
              <a:rPr lang="en-GB" altLang="en-US" sz="1600" dirty="0" smtClean="0">
                <a:latin typeface="Tw Cen MT Condensed" pitchFamily="34" charset="0"/>
              </a:rPr>
              <a:t>There is no right or</a:t>
            </a:r>
            <a:endParaRPr lang="en-GB" altLang="en-US" sz="1600" dirty="0">
              <a:latin typeface="Tw Cen MT Condensed" pitchFamily="34" charset="0"/>
            </a:endParaRPr>
          </a:p>
          <a:p>
            <a:pPr eaLnBrk="1" hangingPunct="1">
              <a:spcBef>
                <a:spcPct val="0"/>
              </a:spcBef>
              <a:buFontTx/>
              <a:buNone/>
            </a:pPr>
            <a:r>
              <a:rPr lang="en-GB" altLang="en-US" sz="1600" dirty="0">
                <a:latin typeface="Tw Cen MT Condensed" pitchFamily="34" charset="0"/>
              </a:rPr>
              <a:t>w</a:t>
            </a:r>
            <a:r>
              <a:rPr lang="en-GB" altLang="en-US" sz="1600" dirty="0" smtClean="0">
                <a:latin typeface="Tw Cen MT Condensed" pitchFamily="34" charset="0"/>
              </a:rPr>
              <a:t>rong way, either</a:t>
            </a:r>
          </a:p>
          <a:p>
            <a:pPr eaLnBrk="1" hangingPunct="1">
              <a:spcBef>
                <a:spcPct val="0"/>
              </a:spcBef>
              <a:buFontTx/>
              <a:buNone/>
            </a:pPr>
            <a:r>
              <a:rPr lang="en-GB" altLang="en-US" sz="1600" dirty="0">
                <a:latin typeface="Tw Cen MT Condensed" pitchFamily="34" charset="0"/>
              </a:rPr>
              <a:t>t</a:t>
            </a:r>
            <a:r>
              <a:rPr lang="en-GB" altLang="en-US" sz="1600" dirty="0" smtClean="0">
                <a:latin typeface="Tw Cen MT Condensed" pitchFamily="34" charset="0"/>
              </a:rPr>
              <a:t>he side of the</a:t>
            </a:r>
            <a:endParaRPr lang="en-GB" altLang="en-US" sz="1600" dirty="0">
              <a:latin typeface="Tw Cen MT Condensed" pitchFamily="34" charset="0"/>
            </a:endParaRPr>
          </a:p>
          <a:p>
            <a:pPr eaLnBrk="1" hangingPunct="1">
              <a:spcBef>
                <a:spcPct val="0"/>
              </a:spcBef>
              <a:buFontTx/>
              <a:buNone/>
            </a:pPr>
            <a:r>
              <a:rPr lang="en-GB" altLang="en-US" sz="1600" dirty="0">
                <a:latin typeface="Tw Cen MT Condensed" pitchFamily="34" charset="0"/>
              </a:rPr>
              <a:t>f</a:t>
            </a:r>
            <a:r>
              <a:rPr lang="en-GB" altLang="en-US" sz="1600" dirty="0" smtClean="0">
                <a:latin typeface="Tw Cen MT Condensed" pitchFamily="34" charset="0"/>
              </a:rPr>
              <a:t>oot or the sole.</a:t>
            </a:r>
          </a:p>
          <a:p>
            <a:pPr eaLnBrk="1" hangingPunct="1">
              <a:spcBef>
                <a:spcPct val="0"/>
              </a:spcBef>
              <a:buFontTx/>
              <a:buNone/>
            </a:pPr>
            <a:r>
              <a:rPr lang="en-GB" altLang="en-US" sz="1600" u="sng" dirty="0" smtClean="0">
                <a:latin typeface="Tw Cen MT Condensed" pitchFamily="34" charset="0"/>
              </a:rPr>
              <a:t>Whichever comes natural!</a:t>
            </a:r>
          </a:p>
        </p:txBody>
      </p:sp>
      <p:sp>
        <p:nvSpPr>
          <p:cNvPr id="10" name="TextBox 6"/>
          <p:cNvSpPr txBox="1">
            <a:spLocks noChangeArrowheads="1"/>
          </p:cNvSpPr>
          <p:nvPr/>
        </p:nvSpPr>
        <p:spPr bwMode="auto">
          <a:xfrm>
            <a:off x="179388" y="764704"/>
            <a:ext cx="4321175" cy="156966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1600" u="sng" dirty="0">
                <a:latin typeface="Tw Cen MT Condensed" pitchFamily="34" charset="0"/>
              </a:rPr>
              <a:t>Teaching Points – </a:t>
            </a:r>
            <a:r>
              <a:rPr lang="en-GB" altLang="en-US" sz="1600" u="sng" dirty="0" smtClean="0">
                <a:latin typeface="Tw Cen MT Condensed" pitchFamily="34" charset="0"/>
              </a:rPr>
              <a:t>Passing</a:t>
            </a:r>
          </a:p>
          <a:p>
            <a:pPr eaLnBrk="1" hangingPunct="1">
              <a:spcBef>
                <a:spcPct val="0"/>
              </a:spcBef>
              <a:buFontTx/>
              <a:buNone/>
            </a:pPr>
            <a:r>
              <a:rPr lang="en-GB" altLang="en-US" sz="1600" dirty="0" smtClean="0">
                <a:latin typeface="Tw Cen MT Condensed" pitchFamily="34" charset="0"/>
              </a:rPr>
              <a:t>Encourage children to:</a:t>
            </a:r>
          </a:p>
          <a:p>
            <a:pPr eaLnBrk="1" hangingPunct="1">
              <a:spcBef>
                <a:spcPct val="0"/>
              </a:spcBef>
              <a:buFontTx/>
              <a:buNone/>
            </a:pPr>
            <a:r>
              <a:rPr lang="en-GB" altLang="en-US" sz="1600" dirty="0" smtClean="0">
                <a:latin typeface="Tw Cen MT Condensed" pitchFamily="34" charset="0"/>
              </a:rPr>
              <a:t>Use the instep of the foot</a:t>
            </a:r>
          </a:p>
          <a:p>
            <a:pPr eaLnBrk="1" hangingPunct="1">
              <a:spcBef>
                <a:spcPct val="0"/>
              </a:spcBef>
              <a:buFontTx/>
              <a:buNone/>
            </a:pPr>
            <a:r>
              <a:rPr lang="en-GB" altLang="en-US" sz="1600" dirty="0" smtClean="0">
                <a:latin typeface="Tw Cen MT Condensed" pitchFamily="34" charset="0"/>
              </a:rPr>
              <a:t>to ‘push’ the ball.</a:t>
            </a:r>
          </a:p>
          <a:p>
            <a:pPr eaLnBrk="1" hangingPunct="1">
              <a:spcBef>
                <a:spcPct val="0"/>
              </a:spcBef>
              <a:buFontTx/>
              <a:buNone/>
            </a:pPr>
            <a:r>
              <a:rPr lang="en-GB" altLang="en-US" sz="1600" dirty="0">
                <a:latin typeface="Tw Cen MT Condensed" pitchFamily="34" charset="0"/>
              </a:rPr>
              <a:t>t</a:t>
            </a:r>
            <a:r>
              <a:rPr lang="en-GB" altLang="en-US" sz="1600" dirty="0" smtClean="0">
                <a:latin typeface="Tw Cen MT Condensed" pitchFamily="34" charset="0"/>
              </a:rPr>
              <a:t>oes or laces will often mean too</a:t>
            </a:r>
          </a:p>
          <a:p>
            <a:pPr eaLnBrk="1" hangingPunct="1">
              <a:spcBef>
                <a:spcPct val="0"/>
              </a:spcBef>
              <a:buFontTx/>
              <a:buNone/>
            </a:pPr>
            <a:r>
              <a:rPr lang="en-GB" altLang="en-US" sz="1600" dirty="0">
                <a:latin typeface="Tw Cen MT Condensed" pitchFamily="34" charset="0"/>
              </a:rPr>
              <a:t>f</a:t>
            </a:r>
            <a:r>
              <a:rPr lang="en-GB" altLang="en-US" sz="1600" dirty="0" smtClean="0">
                <a:latin typeface="Tw Cen MT Condensed" pitchFamily="34" charset="0"/>
              </a:rPr>
              <a:t>ast and not enough control of direction!</a:t>
            </a:r>
          </a:p>
        </p:txBody>
      </p:sp>
      <p:pic>
        <p:nvPicPr>
          <p:cNvPr id="11" name="Picture 4"/>
          <p:cNvPicPr>
            <a:picLocks noChangeAspect="1" noChangeArrowheads="1"/>
          </p:cNvPicPr>
          <p:nvPr/>
        </p:nvPicPr>
        <p:blipFill rotWithShape="1">
          <a:blip r:embed="rId5">
            <a:extLst>
              <a:ext uri="{28A0092B-C50C-407E-A947-70E740481C1C}">
                <a14:useLocalDpi xmlns:a14="http://schemas.microsoft.com/office/drawing/2010/main" val="0"/>
              </a:ext>
            </a:extLst>
          </a:blip>
          <a:srcRect l="30474" t="24546" r="54819" b="61843"/>
          <a:stretch/>
        </p:blipFill>
        <p:spPr bwMode="auto">
          <a:xfrm>
            <a:off x="7616147" y="836712"/>
            <a:ext cx="1310347" cy="682132"/>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2" name="Picture 5"/>
          <p:cNvPicPr>
            <a:picLocks noChangeAspect="1" noChangeArrowheads="1"/>
          </p:cNvPicPr>
          <p:nvPr/>
        </p:nvPicPr>
        <p:blipFill rotWithShape="1">
          <a:blip r:embed="rId6">
            <a:extLst>
              <a:ext uri="{28A0092B-C50C-407E-A947-70E740481C1C}">
                <a14:useLocalDpi xmlns:a14="http://schemas.microsoft.com/office/drawing/2010/main" val="0"/>
              </a:ext>
            </a:extLst>
          </a:blip>
          <a:srcRect l="25662" t="64876" r="66482" b="21630"/>
          <a:stretch/>
        </p:blipFill>
        <p:spPr bwMode="auto">
          <a:xfrm>
            <a:off x="6372200" y="1052736"/>
            <a:ext cx="1197348" cy="1156771"/>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3" name="Picture 2"/>
          <p:cNvPicPr>
            <a:picLocks noChangeAspect="1" noChangeArrowheads="1"/>
          </p:cNvPicPr>
          <p:nvPr/>
        </p:nvPicPr>
        <p:blipFill rotWithShape="1">
          <a:blip r:embed="rId7">
            <a:extLst>
              <a:ext uri="{28A0092B-C50C-407E-A947-70E740481C1C}">
                <a14:useLocalDpi xmlns:a14="http://schemas.microsoft.com/office/drawing/2010/main" val="0"/>
              </a:ext>
            </a:extLst>
          </a:blip>
          <a:srcRect l="15354" t="58860" r="69531" b="18650"/>
          <a:stretch/>
        </p:blipFill>
        <p:spPr bwMode="auto">
          <a:xfrm>
            <a:off x="2771800" y="836712"/>
            <a:ext cx="1655392" cy="138553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85" name="TextBox 69"/>
          <p:cNvSpPr txBox="1">
            <a:spLocks noChangeArrowheads="1"/>
          </p:cNvSpPr>
          <p:nvPr/>
        </p:nvSpPr>
        <p:spPr bwMode="auto">
          <a:xfrm>
            <a:off x="179512" y="2370941"/>
            <a:ext cx="4321051" cy="206210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marL="342900" indent="-342900"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1600" u="sng" dirty="0">
                <a:latin typeface="Tw Cen MT Condensed" pitchFamily="34" charset="0"/>
              </a:rPr>
              <a:t>2</a:t>
            </a:r>
            <a:r>
              <a:rPr lang="en-GB" altLang="en-US" sz="1600" u="sng" dirty="0" smtClean="0">
                <a:latin typeface="Tw Cen MT Condensed" pitchFamily="34" charset="0"/>
              </a:rPr>
              <a:t>. Battleships!</a:t>
            </a:r>
          </a:p>
          <a:p>
            <a:pPr eaLnBrk="1" hangingPunct="1">
              <a:spcBef>
                <a:spcPct val="0"/>
              </a:spcBef>
              <a:buFontTx/>
              <a:buNone/>
            </a:pPr>
            <a:endParaRPr lang="en-GB" altLang="en-US" sz="1600" u="sng" dirty="0" smtClean="0">
              <a:latin typeface="Tw Cen MT Condensed" pitchFamily="34" charset="0"/>
            </a:endParaRPr>
          </a:p>
          <a:p>
            <a:pPr eaLnBrk="1" hangingPunct="1">
              <a:spcBef>
                <a:spcPct val="0"/>
              </a:spcBef>
              <a:buFontTx/>
              <a:buNone/>
            </a:pPr>
            <a:r>
              <a:rPr lang="en-GB" altLang="en-US" sz="1600" dirty="0" smtClean="0">
                <a:latin typeface="Tw Cen MT Condensed" pitchFamily="34" charset="0"/>
              </a:rPr>
              <a:t>The first child to sink all</a:t>
            </a:r>
          </a:p>
          <a:p>
            <a:pPr eaLnBrk="1" hangingPunct="1">
              <a:spcBef>
                <a:spcPct val="0"/>
              </a:spcBef>
              <a:buFontTx/>
              <a:buNone/>
            </a:pPr>
            <a:r>
              <a:rPr lang="en-GB" altLang="en-US" sz="1600" dirty="0" smtClean="0">
                <a:latin typeface="Tw Cen MT Condensed" pitchFamily="34" charset="0"/>
              </a:rPr>
              <a:t>4 ships wins!</a:t>
            </a:r>
          </a:p>
          <a:p>
            <a:pPr eaLnBrk="1" hangingPunct="1">
              <a:spcBef>
                <a:spcPct val="0"/>
              </a:spcBef>
              <a:buFontTx/>
              <a:buNone/>
            </a:pPr>
            <a:endParaRPr lang="en-GB" altLang="en-US" sz="1600" dirty="0" smtClean="0">
              <a:latin typeface="Tw Cen MT Condensed" pitchFamily="34" charset="0"/>
            </a:endParaRPr>
          </a:p>
          <a:p>
            <a:pPr eaLnBrk="1" hangingPunct="1">
              <a:spcBef>
                <a:spcPct val="0"/>
              </a:spcBef>
              <a:buFontTx/>
              <a:buNone/>
            </a:pPr>
            <a:r>
              <a:rPr lang="en-GB" altLang="en-US" sz="1600" b="1" i="1" u="sng" dirty="0" smtClean="0">
                <a:latin typeface="Tw Cen MT Condensed" pitchFamily="34" charset="0"/>
              </a:rPr>
              <a:t>M/A to take aim from</a:t>
            </a:r>
          </a:p>
          <a:p>
            <a:pPr eaLnBrk="1" hangingPunct="1">
              <a:spcBef>
                <a:spcPct val="0"/>
              </a:spcBef>
              <a:buFontTx/>
              <a:buNone/>
            </a:pPr>
            <a:r>
              <a:rPr lang="en-GB" altLang="en-US" sz="1600" b="1" i="1" u="sng" dirty="0">
                <a:latin typeface="Tw Cen MT Condensed" pitchFamily="34" charset="0"/>
              </a:rPr>
              <a:t>f</a:t>
            </a:r>
            <a:r>
              <a:rPr lang="en-GB" altLang="en-US" sz="1600" b="1" i="1" u="sng" dirty="0" smtClean="0">
                <a:latin typeface="Tw Cen MT Condensed" pitchFamily="34" charset="0"/>
              </a:rPr>
              <a:t>urther away, L/A to move</a:t>
            </a:r>
          </a:p>
          <a:p>
            <a:pPr eaLnBrk="1" hangingPunct="1">
              <a:spcBef>
                <a:spcPct val="0"/>
              </a:spcBef>
              <a:buFontTx/>
              <a:buNone/>
            </a:pPr>
            <a:r>
              <a:rPr lang="en-GB" altLang="en-US" sz="1600" b="1" i="1" u="sng" dirty="0" smtClean="0">
                <a:latin typeface="Tw Cen MT Condensed" pitchFamily="34" charset="0"/>
              </a:rPr>
              <a:t>closer</a:t>
            </a:r>
            <a:endParaRPr lang="en-GB" altLang="en-US" sz="1600" b="1" i="1" u="sng" dirty="0">
              <a:latin typeface="Tw Cen MT Condensed" pitchFamily="34" charset="0"/>
            </a:endParaRPr>
          </a:p>
        </p:txBody>
      </p:sp>
      <p:sp>
        <p:nvSpPr>
          <p:cNvPr id="86" name="TextBox 69"/>
          <p:cNvSpPr txBox="1">
            <a:spLocks noChangeArrowheads="1"/>
          </p:cNvSpPr>
          <p:nvPr/>
        </p:nvSpPr>
        <p:spPr bwMode="auto">
          <a:xfrm>
            <a:off x="4643437" y="2375009"/>
            <a:ext cx="4321051" cy="206210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marL="342900" indent="-342900"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1600" u="sng" dirty="0" smtClean="0">
                <a:latin typeface="Tw Cen MT Condensed" pitchFamily="34" charset="0"/>
              </a:rPr>
              <a:t>3. Passing Gates!</a:t>
            </a:r>
          </a:p>
          <a:p>
            <a:pPr eaLnBrk="1" hangingPunct="1">
              <a:spcBef>
                <a:spcPct val="0"/>
              </a:spcBef>
              <a:buFontTx/>
              <a:buNone/>
            </a:pPr>
            <a:endParaRPr lang="en-GB" altLang="en-US" sz="1600" u="sng" dirty="0">
              <a:latin typeface="Tw Cen MT Condensed" pitchFamily="34" charset="0"/>
            </a:endParaRPr>
          </a:p>
          <a:p>
            <a:pPr eaLnBrk="1" hangingPunct="1">
              <a:spcBef>
                <a:spcPct val="0"/>
              </a:spcBef>
              <a:buFontTx/>
              <a:buNone/>
            </a:pPr>
            <a:r>
              <a:rPr lang="en-GB" altLang="en-US" sz="1600" b="1" i="1" u="sng" dirty="0" smtClean="0">
                <a:latin typeface="Tw Cen MT Condensed" pitchFamily="34" charset="0"/>
              </a:rPr>
              <a:t>Pair children by ability.</a:t>
            </a:r>
          </a:p>
          <a:p>
            <a:pPr eaLnBrk="1" hangingPunct="1">
              <a:spcBef>
                <a:spcPct val="0"/>
              </a:spcBef>
              <a:buFontTx/>
              <a:buNone/>
            </a:pPr>
            <a:r>
              <a:rPr lang="en-GB" altLang="en-US" sz="1600" dirty="0" smtClean="0">
                <a:latin typeface="Tw Cen MT Condensed" pitchFamily="34" charset="0"/>
              </a:rPr>
              <a:t>Children must pass through the</a:t>
            </a:r>
          </a:p>
          <a:p>
            <a:pPr eaLnBrk="1" hangingPunct="1">
              <a:spcBef>
                <a:spcPct val="0"/>
              </a:spcBef>
              <a:buFontTx/>
              <a:buNone/>
            </a:pPr>
            <a:r>
              <a:rPr lang="en-GB" altLang="en-US" sz="1600" dirty="0" smtClean="0">
                <a:latin typeface="Tw Cen MT Condensed" pitchFamily="34" charset="0"/>
              </a:rPr>
              <a:t>gates, then dribble and find</a:t>
            </a:r>
          </a:p>
          <a:p>
            <a:pPr eaLnBrk="1" hangingPunct="1">
              <a:spcBef>
                <a:spcPct val="0"/>
              </a:spcBef>
              <a:buFontTx/>
              <a:buNone/>
            </a:pPr>
            <a:r>
              <a:rPr lang="en-GB" altLang="en-US" sz="1600" dirty="0" smtClean="0">
                <a:latin typeface="Tw Cen MT Condensed" pitchFamily="34" charset="0"/>
              </a:rPr>
              <a:t>another one!</a:t>
            </a:r>
          </a:p>
          <a:p>
            <a:pPr eaLnBrk="1" hangingPunct="1">
              <a:spcBef>
                <a:spcPct val="0"/>
              </a:spcBef>
              <a:buFontTx/>
              <a:buNone/>
            </a:pPr>
            <a:endParaRPr lang="en-GB" altLang="en-US" sz="1600" dirty="0" smtClean="0">
              <a:latin typeface="Tw Cen MT Condensed" pitchFamily="34" charset="0"/>
            </a:endParaRPr>
          </a:p>
          <a:p>
            <a:pPr eaLnBrk="1" hangingPunct="1">
              <a:spcBef>
                <a:spcPct val="0"/>
              </a:spcBef>
              <a:buFontTx/>
              <a:buNone/>
            </a:pPr>
            <a:r>
              <a:rPr lang="en-GB" altLang="en-US" sz="1600" b="1" dirty="0" smtClean="0">
                <a:latin typeface="Tw Cen MT Condensed" pitchFamily="34" charset="0"/>
              </a:rPr>
              <a:t>PROGRESSION - </a:t>
            </a:r>
            <a:r>
              <a:rPr lang="en-GB" altLang="en-US" sz="1600" dirty="0" smtClean="0">
                <a:latin typeface="Tw Cen MT Condensed" pitchFamily="34" charset="0"/>
              </a:rPr>
              <a:t> </a:t>
            </a:r>
            <a:endParaRPr lang="en-GB" altLang="en-US" sz="1600" dirty="0">
              <a:latin typeface="Tw Cen MT Condensed" pitchFamily="34" charset="0"/>
            </a:endParaRPr>
          </a:p>
        </p:txBody>
      </p:sp>
      <p:sp>
        <p:nvSpPr>
          <p:cNvPr id="87" name="Oval 86"/>
          <p:cNvSpPr/>
          <p:nvPr/>
        </p:nvSpPr>
        <p:spPr>
          <a:xfrm>
            <a:off x="3059832" y="4031193"/>
            <a:ext cx="216024" cy="144016"/>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8" name="Picture 2" descr="Image result for football 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013922" y="3806936"/>
            <a:ext cx="303736" cy="291587"/>
          </a:xfrm>
          <a:prstGeom prst="rect">
            <a:avLst/>
          </a:prstGeom>
          <a:noFill/>
          <a:extLst>
            <a:ext uri="{909E8E84-426E-40DD-AFC4-6F175D3DCCD1}">
              <a14:hiddenFill xmlns:a14="http://schemas.microsoft.com/office/drawing/2010/main">
                <a:solidFill>
                  <a:srgbClr val="FFFFFF"/>
                </a:solidFill>
              </a14:hiddenFill>
            </a:ext>
          </a:extLst>
        </p:spPr>
      </p:pic>
      <p:sp>
        <p:nvSpPr>
          <p:cNvPr id="89" name="Isosceles Triangle 88"/>
          <p:cNvSpPr/>
          <p:nvPr/>
        </p:nvSpPr>
        <p:spPr>
          <a:xfrm>
            <a:off x="2088818" y="2519025"/>
            <a:ext cx="250934" cy="288032"/>
          </a:xfrm>
          <a:prstGeom prst="triangl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0" name="Isosceles Triangle 89"/>
          <p:cNvSpPr/>
          <p:nvPr/>
        </p:nvSpPr>
        <p:spPr>
          <a:xfrm>
            <a:off x="2699792" y="2519025"/>
            <a:ext cx="250934" cy="288032"/>
          </a:xfrm>
          <a:prstGeom prst="triangl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1" name="Isosceles Triangle 90"/>
          <p:cNvSpPr/>
          <p:nvPr/>
        </p:nvSpPr>
        <p:spPr>
          <a:xfrm>
            <a:off x="3347864" y="2519025"/>
            <a:ext cx="250934" cy="288032"/>
          </a:xfrm>
          <a:prstGeom prst="triangl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2" name="Isosceles Triangle 91"/>
          <p:cNvSpPr/>
          <p:nvPr/>
        </p:nvSpPr>
        <p:spPr>
          <a:xfrm>
            <a:off x="3961026" y="2519025"/>
            <a:ext cx="250934" cy="288032"/>
          </a:xfrm>
          <a:prstGeom prst="triangl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3" name="Picture 3"/>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26097" t="46393" r="59247" b="29620"/>
          <a:stretch/>
        </p:blipFill>
        <p:spPr bwMode="auto">
          <a:xfrm>
            <a:off x="3745255" y="3717051"/>
            <a:ext cx="682476" cy="628283"/>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94" name="TextBox 93"/>
          <p:cNvSpPr txBox="1"/>
          <p:nvPr/>
        </p:nvSpPr>
        <p:spPr>
          <a:xfrm>
            <a:off x="5076056" y="3836655"/>
            <a:ext cx="3707905" cy="584775"/>
          </a:xfrm>
          <a:prstGeom prst="rect">
            <a:avLst/>
          </a:prstGeom>
          <a:noFill/>
        </p:spPr>
        <p:txBody>
          <a:bodyPr wrap="square" rtlCol="0">
            <a:spAutoFit/>
          </a:bodyPr>
          <a:lstStyle/>
          <a:p>
            <a:pPr algn="ctr"/>
            <a:r>
              <a:rPr lang="en-GB" sz="1600" b="1" dirty="0" smtClean="0">
                <a:solidFill>
                  <a:srgbClr val="FF0000"/>
                </a:solidFill>
                <a:latin typeface="Tw Cen MT Condensed" panose="020B0606020104020203" pitchFamily="34" charset="0"/>
              </a:rPr>
              <a:t>“How many passes can you</a:t>
            </a:r>
          </a:p>
          <a:p>
            <a:pPr algn="ctr"/>
            <a:r>
              <a:rPr lang="en-GB" sz="1600" b="1" dirty="0" smtClean="0">
                <a:solidFill>
                  <a:srgbClr val="FF0000"/>
                </a:solidFill>
                <a:latin typeface="Tw Cen MT Condensed" panose="020B0606020104020203" pitchFamily="34" charset="0"/>
              </a:rPr>
              <a:t> do in 1 minute?! Go!”</a:t>
            </a:r>
            <a:endParaRPr lang="en-GB" sz="1600" b="1" dirty="0">
              <a:solidFill>
                <a:srgbClr val="FF0000"/>
              </a:solidFill>
              <a:latin typeface="Tw Cen MT Condensed" panose="020B0606020104020203" pitchFamily="34" charset="0"/>
            </a:endParaRPr>
          </a:p>
        </p:txBody>
      </p:sp>
      <p:pic>
        <p:nvPicPr>
          <p:cNvPr id="95" name="Picture 7"/>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l="22193" t="32285" r="55112" b="14795"/>
          <a:stretch/>
        </p:blipFill>
        <p:spPr bwMode="auto">
          <a:xfrm>
            <a:off x="8176511" y="3702557"/>
            <a:ext cx="525059" cy="6886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7" name="Rectangle 96"/>
          <p:cNvSpPr/>
          <p:nvPr/>
        </p:nvSpPr>
        <p:spPr>
          <a:xfrm>
            <a:off x="6732241" y="2492895"/>
            <a:ext cx="2160240" cy="115212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8" name="Oval 97"/>
          <p:cNvSpPr/>
          <p:nvPr/>
        </p:nvSpPr>
        <p:spPr>
          <a:xfrm>
            <a:off x="6804248" y="2564904"/>
            <a:ext cx="70727" cy="72008"/>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9" name="Oval 98"/>
          <p:cNvSpPr/>
          <p:nvPr/>
        </p:nvSpPr>
        <p:spPr>
          <a:xfrm>
            <a:off x="7093561" y="2852936"/>
            <a:ext cx="70727" cy="72008"/>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0" name="Oval 99"/>
          <p:cNvSpPr/>
          <p:nvPr/>
        </p:nvSpPr>
        <p:spPr>
          <a:xfrm>
            <a:off x="8677737" y="3429000"/>
            <a:ext cx="70727" cy="72008"/>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1" name="Oval 100"/>
          <p:cNvSpPr/>
          <p:nvPr/>
        </p:nvSpPr>
        <p:spPr>
          <a:xfrm>
            <a:off x="8677737" y="2996952"/>
            <a:ext cx="70727" cy="72008"/>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2" name="Oval 101"/>
          <p:cNvSpPr/>
          <p:nvPr/>
        </p:nvSpPr>
        <p:spPr>
          <a:xfrm>
            <a:off x="7308304" y="3429000"/>
            <a:ext cx="70727" cy="72008"/>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3" name="Oval 102"/>
          <p:cNvSpPr/>
          <p:nvPr/>
        </p:nvSpPr>
        <p:spPr>
          <a:xfrm>
            <a:off x="6804248" y="3429000"/>
            <a:ext cx="70727" cy="72008"/>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4" name="Oval 103"/>
          <p:cNvSpPr/>
          <p:nvPr/>
        </p:nvSpPr>
        <p:spPr>
          <a:xfrm>
            <a:off x="7452320" y="2564904"/>
            <a:ext cx="70727" cy="72008"/>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5" name="Oval 104"/>
          <p:cNvSpPr/>
          <p:nvPr/>
        </p:nvSpPr>
        <p:spPr>
          <a:xfrm>
            <a:off x="7452320" y="2780928"/>
            <a:ext cx="70727" cy="72008"/>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6" name="Oval 105"/>
          <p:cNvSpPr/>
          <p:nvPr/>
        </p:nvSpPr>
        <p:spPr>
          <a:xfrm>
            <a:off x="8389705" y="3284984"/>
            <a:ext cx="70727" cy="72008"/>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7" name="Oval 106"/>
          <p:cNvSpPr/>
          <p:nvPr/>
        </p:nvSpPr>
        <p:spPr>
          <a:xfrm>
            <a:off x="8101673" y="3356992"/>
            <a:ext cx="70727" cy="72008"/>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8" name="Oval 107"/>
          <p:cNvSpPr/>
          <p:nvPr/>
        </p:nvSpPr>
        <p:spPr>
          <a:xfrm>
            <a:off x="8677737" y="2780928"/>
            <a:ext cx="70727" cy="72008"/>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9" name="Oval 108"/>
          <p:cNvSpPr/>
          <p:nvPr/>
        </p:nvSpPr>
        <p:spPr>
          <a:xfrm>
            <a:off x="8460432" y="2636912"/>
            <a:ext cx="70727" cy="72008"/>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0" name="Oval 109"/>
          <p:cNvSpPr/>
          <p:nvPr/>
        </p:nvSpPr>
        <p:spPr>
          <a:xfrm>
            <a:off x="6877537" y="3068960"/>
            <a:ext cx="70727" cy="72008"/>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1" name="Oval 110"/>
          <p:cNvSpPr/>
          <p:nvPr/>
        </p:nvSpPr>
        <p:spPr>
          <a:xfrm>
            <a:off x="6876256" y="3221360"/>
            <a:ext cx="70727" cy="72008"/>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2" name="Oval 111"/>
          <p:cNvSpPr/>
          <p:nvPr/>
        </p:nvSpPr>
        <p:spPr>
          <a:xfrm>
            <a:off x="7885649" y="2780928"/>
            <a:ext cx="70727" cy="72008"/>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3" name="Oval 112"/>
          <p:cNvSpPr/>
          <p:nvPr/>
        </p:nvSpPr>
        <p:spPr>
          <a:xfrm>
            <a:off x="8028384" y="2852936"/>
            <a:ext cx="70727" cy="72008"/>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4" name="Oval 113"/>
          <p:cNvSpPr/>
          <p:nvPr/>
        </p:nvSpPr>
        <p:spPr>
          <a:xfrm>
            <a:off x="7525609" y="3212976"/>
            <a:ext cx="70727" cy="72008"/>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5" name="Oval 114"/>
          <p:cNvSpPr/>
          <p:nvPr/>
        </p:nvSpPr>
        <p:spPr>
          <a:xfrm>
            <a:off x="7669625" y="3356992"/>
            <a:ext cx="70727" cy="72008"/>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6" name="TextBox 69"/>
          <p:cNvSpPr txBox="1">
            <a:spLocks noChangeArrowheads="1"/>
          </p:cNvSpPr>
          <p:nvPr/>
        </p:nvSpPr>
        <p:spPr bwMode="auto">
          <a:xfrm>
            <a:off x="179512" y="4505052"/>
            <a:ext cx="8785101" cy="2308324"/>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marL="342900" indent="-342900"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1600" u="sng" dirty="0" smtClean="0">
                <a:latin typeface="Tw Cen MT Condensed" pitchFamily="34" charset="0"/>
              </a:rPr>
              <a:t>4. Overload!</a:t>
            </a:r>
          </a:p>
          <a:p>
            <a:pPr marL="0" indent="0" eaLnBrk="1" hangingPunct="1">
              <a:spcBef>
                <a:spcPct val="0"/>
              </a:spcBef>
              <a:buNone/>
            </a:pPr>
            <a:endParaRPr lang="en-GB" sz="1600" b="1" i="1" u="sng" dirty="0" smtClean="0">
              <a:latin typeface="Tw Cen MT Condensed" panose="020B0606020104020203" pitchFamily="34" charset="0"/>
            </a:endParaRPr>
          </a:p>
          <a:p>
            <a:pPr marL="0" indent="0" eaLnBrk="1" hangingPunct="1">
              <a:spcBef>
                <a:spcPct val="0"/>
              </a:spcBef>
              <a:buNone/>
            </a:pPr>
            <a:endParaRPr lang="en-GB" sz="1600" b="1" i="1" u="sng" dirty="0">
              <a:latin typeface="Tw Cen MT Condensed" panose="020B0606020104020203" pitchFamily="34" charset="0"/>
            </a:endParaRPr>
          </a:p>
          <a:p>
            <a:pPr marL="0" indent="0" eaLnBrk="1" hangingPunct="1">
              <a:spcBef>
                <a:spcPct val="0"/>
              </a:spcBef>
              <a:buNone/>
            </a:pPr>
            <a:endParaRPr lang="en-GB" sz="1600" b="1" i="1" u="sng" dirty="0" smtClean="0">
              <a:latin typeface="Tw Cen MT Condensed" panose="020B0606020104020203" pitchFamily="34" charset="0"/>
            </a:endParaRPr>
          </a:p>
          <a:p>
            <a:pPr marL="0" indent="0" eaLnBrk="1" hangingPunct="1">
              <a:spcBef>
                <a:spcPct val="0"/>
              </a:spcBef>
              <a:buNone/>
            </a:pPr>
            <a:r>
              <a:rPr lang="en-GB" sz="1600" b="1" i="1" u="sng" dirty="0" smtClean="0">
                <a:latin typeface="Tw Cen MT Condensed" panose="020B0606020104020203" pitchFamily="34" charset="0"/>
              </a:rPr>
              <a:t>To </a:t>
            </a:r>
            <a:r>
              <a:rPr lang="en-GB" sz="1600" b="1" i="1" u="sng" dirty="0">
                <a:latin typeface="Tw Cen MT Condensed" panose="020B0606020104020203" pitchFamily="34" charset="0"/>
              </a:rPr>
              <a:t>start with make sure each group has </a:t>
            </a:r>
            <a:r>
              <a:rPr lang="en-GB" sz="1600" b="1" i="1" u="sng" dirty="0" smtClean="0">
                <a:latin typeface="Tw Cen MT Condensed" panose="020B0606020104020203" pitchFamily="34" charset="0"/>
              </a:rPr>
              <a:t>three</a:t>
            </a:r>
          </a:p>
          <a:p>
            <a:pPr marL="0" indent="0" eaLnBrk="1" hangingPunct="1">
              <a:spcBef>
                <a:spcPct val="0"/>
              </a:spcBef>
              <a:buNone/>
            </a:pPr>
            <a:r>
              <a:rPr lang="en-GB" sz="1600" b="1" i="1" u="sng" dirty="0" smtClean="0">
                <a:latin typeface="Tw Cen MT Condensed" panose="020B0606020104020203" pitchFamily="34" charset="0"/>
              </a:rPr>
              <a:t>attackers </a:t>
            </a:r>
            <a:r>
              <a:rPr lang="en-GB" sz="1600" b="1" i="1" u="sng" dirty="0">
                <a:latin typeface="Tw Cen MT Condensed" panose="020B0606020104020203" pitchFamily="34" charset="0"/>
              </a:rPr>
              <a:t>vs one defender, as the activity </a:t>
            </a:r>
            <a:r>
              <a:rPr lang="en-GB" sz="1600" b="1" i="1" u="sng" dirty="0" smtClean="0">
                <a:latin typeface="Tw Cen MT Condensed" panose="020B0606020104020203" pitchFamily="34" charset="0"/>
              </a:rPr>
              <a:t>develops</a:t>
            </a:r>
          </a:p>
          <a:p>
            <a:pPr marL="0" indent="0" eaLnBrk="1" hangingPunct="1">
              <a:spcBef>
                <a:spcPct val="0"/>
              </a:spcBef>
              <a:buNone/>
            </a:pPr>
            <a:r>
              <a:rPr lang="en-GB" sz="1600" b="1" i="1" u="sng" dirty="0" smtClean="0">
                <a:latin typeface="Tw Cen MT Condensed" panose="020B0606020104020203" pitchFamily="34" charset="0"/>
              </a:rPr>
              <a:t>and </a:t>
            </a:r>
            <a:r>
              <a:rPr lang="en-GB" sz="1600" b="1" i="1" u="sng" dirty="0">
                <a:latin typeface="Tw Cen MT Condensed" panose="020B0606020104020203" pitchFamily="34" charset="0"/>
              </a:rPr>
              <a:t>the children progress this can be adapted </a:t>
            </a:r>
            <a:r>
              <a:rPr lang="en-GB" sz="1600" b="1" i="1" u="sng" dirty="0" smtClean="0">
                <a:latin typeface="Tw Cen MT Condensed" panose="020B0606020104020203" pitchFamily="34" charset="0"/>
              </a:rPr>
              <a:t>to</a:t>
            </a:r>
          </a:p>
          <a:p>
            <a:pPr marL="0" indent="0" eaLnBrk="1" hangingPunct="1">
              <a:spcBef>
                <a:spcPct val="0"/>
              </a:spcBef>
              <a:buNone/>
            </a:pPr>
            <a:r>
              <a:rPr lang="en-GB" sz="1600" b="1" i="1" u="sng" dirty="0" smtClean="0">
                <a:latin typeface="Tw Cen MT Condensed" panose="020B0606020104020203" pitchFamily="34" charset="0"/>
              </a:rPr>
              <a:t>2 </a:t>
            </a:r>
            <a:r>
              <a:rPr lang="en-GB" sz="1600" b="1" i="1" u="sng" dirty="0">
                <a:latin typeface="Tw Cen MT Condensed" panose="020B0606020104020203" pitchFamily="34" charset="0"/>
              </a:rPr>
              <a:t>vs 1 or even 2 vs 2 to really challenge the children.</a:t>
            </a:r>
            <a:endParaRPr lang="en-GB" sz="1600" u="sng" dirty="0">
              <a:latin typeface="Tw Cen MT Condensed" panose="020B0606020104020203" pitchFamily="34" charset="0"/>
            </a:endParaRPr>
          </a:p>
          <a:p>
            <a:pPr eaLnBrk="1" hangingPunct="1">
              <a:spcBef>
                <a:spcPct val="0"/>
              </a:spcBef>
              <a:buFontTx/>
              <a:buNone/>
            </a:pPr>
            <a:endParaRPr lang="en-GB" altLang="en-US" sz="1600" u="sng" dirty="0">
              <a:latin typeface="Tw Cen MT Condensed" pitchFamily="34" charset="0"/>
            </a:endParaRPr>
          </a:p>
        </p:txBody>
      </p:sp>
      <p:sp>
        <p:nvSpPr>
          <p:cNvPr id="117" name="AutoShape 2" descr="Related imag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6147" name="Picture 3"/>
          <p:cNvPicPr>
            <a:picLocks noChangeAspect="1" noChangeArrowheads="1"/>
          </p:cNvPicPr>
          <p:nvPr/>
        </p:nvPicPr>
        <p:blipFill rotWithShape="1">
          <a:blip r:embed="rId11" cstate="print">
            <a:extLst>
              <a:ext uri="{28A0092B-C50C-407E-A947-70E740481C1C}">
                <a14:useLocalDpi xmlns:a14="http://schemas.microsoft.com/office/drawing/2010/main" val="0"/>
              </a:ext>
            </a:extLst>
          </a:blip>
          <a:srcRect l="24575" t="48705" r="57243" b="29446"/>
          <a:stretch/>
        </p:blipFill>
        <p:spPr bwMode="auto">
          <a:xfrm>
            <a:off x="5976797" y="4581128"/>
            <a:ext cx="971467" cy="6566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8" name="Multiply 117"/>
          <p:cNvSpPr/>
          <p:nvPr/>
        </p:nvSpPr>
        <p:spPr>
          <a:xfrm>
            <a:off x="6282510" y="5013176"/>
            <a:ext cx="360040" cy="351442"/>
          </a:xfrm>
          <a:prstGeom prst="mathMultiply">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0" name="Multiply 119"/>
          <p:cNvSpPr/>
          <p:nvPr/>
        </p:nvSpPr>
        <p:spPr>
          <a:xfrm>
            <a:off x="5508104" y="6309320"/>
            <a:ext cx="360040" cy="351442"/>
          </a:xfrm>
          <a:prstGeom prst="mathMultiply">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1" name="Multiply 120"/>
          <p:cNvSpPr/>
          <p:nvPr/>
        </p:nvSpPr>
        <p:spPr>
          <a:xfrm>
            <a:off x="6300192" y="6309320"/>
            <a:ext cx="360040" cy="351442"/>
          </a:xfrm>
          <a:prstGeom prst="mathMultiply">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2" name="Multiply 121"/>
          <p:cNvSpPr/>
          <p:nvPr/>
        </p:nvSpPr>
        <p:spPr>
          <a:xfrm>
            <a:off x="7164288" y="6309320"/>
            <a:ext cx="360040" cy="351442"/>
          </a:xfrm>
          <a:prstGeom prst="mathMultiply">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3" name="Picture 2" descr="Image result for football 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328344" y="6017733"/>
            <a:ext cx="303736" cy="291587"/>
          </a:xfrm>
          <a:prstGeom prst="rect">
            <a:avLst/>
          </a:prstGeom>
          <a:noFill/>
          <a:extLst>
            <a:ext uri="{909E8E84-426E-40DD-AFC4-6F175D3DCCD1}">
              <a14:hiddenFill xmlns:a14="http://schemas.microsoft.com/office/drawing/2010/main">
                <a:solidFill>
                  <a:srgbClr val="FFFFFF"/>
                </a:solidFill>
              </a14:hiddenFill>
            </a:ext>
          </a:extLst>
        </p:spPr>
      </p:pic>
      <p:pic>
        <p:nvPicPr>
          <p:cNvPr id="6149" name="Picture 5" descr="Goal Word with Soccer Ball"/>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rot="1296468">
            <a:off x="7186513" y="4859478"/>
            <a:ext cx="1685125" cy="434763"/>
          </a:xfrm>
          <a:prstGeom prst="rect">
            <a:avLst/>
          </a:prstGeom>
          <a:noFill/>
          <a:extLst>
            <a:ext uri="{909E8E84-426E-40DD-AFC4-6F175D3DCCD1}">
              <a14:hiddenFill xmlns:a14="http://schemas.microsoft.com/office/drawing/2010/main">
                <a:solidFill>
                  <a:srgbClr val="FFFFFF"/>
                </a:solidFill>
              </a14:hiddenFill>
            </a:ext>
          </a:extLst>
        </p:spPr>
      </p:pic>
      <p:pic>
        <p:nvPicPr>
          <p:cNvPr id="6151" name="Picture 7" descr="Boy Soccer Players"/>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547366" y="4647981"/>
            <a:ext cx="1224434" cy="797243"/>
          </a:xfrm>
          <a:prstGeom prst="rect">
            <a:avLst/>
          </a:prstGeom>
          <a:noFill/>
          <a:extLst>
            <a:ext uri="{909E8E84-426E-40DD-AFC4-6F175D3DCCD1}">
              <a14:hiddenFill xmlns:a14="http://schemas.microsoft.com/office/drawing/2010/main">
                <a:solidFill>
                  <a:srgbClr val="FFFFFF"/>
                </a:solidFill>
              </a14:hiddenFill>
            </a:ext>
          </a:extLst>
        </p:spPr>
      </p:pic>
      <p:cxnSp>
        <p:nvCxnSpPr>
          <p:cNvPr id="124" name="Straight Connector 123"/>
          <p:cNvCxnSpPr/>
          <p:nvPr/>
        </p:nvCxnSpPr>
        <p:spPr>
          <a:xfrm>
            <a:off x="5220072" y="5076859"/>
            <a:ext cx="0" cy="173651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9687828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p:cNvSpPr>
          <p:nvPr/>
        </p:nvSpPr>
        <p:spPr bwMode="auto">
          <a:xfrm>
            <a:off x="179388" y="725488"/>
            <a:ext cx="3240087" cy="1152525"/>
          </a:xfrm>
          <a:prstGeom prst="rect">
            <a:avLst/>
          </a:prstGeom>
          <a:solidFill>
            <a:schemeClr val="tx2">
              <a:lumMod val="40000"/>
              <a:lumOff val="60000"/>
            </a:schemeClr>
          </a:solidFill>
          <a:ln w="9525">
            <a:solidFill>
              <a:schemeClr val="tx1"/>
            </a:solidFill>
            <a:miter lim="800000"/>
            <a:headEnd/>
            <a:tailEnd/>
          </a:ln>
        </p:spPr>
        <p:txBody>
          <a:bodyPr>
            <a:normAutofit fontScale="92500" lnSpcReduction="20000"/>
          </a:bodyPr>
          <a:lstStyle/>
          <a:p>
            <a:pPr marL="342900" indent="-342900" fontAlgn="auto">
              <a:spcBef>
                <a:spcPct val="20000"/>
              </a:spcBef>
              <a:spcAft>
                <a:spcPts val="0"/>
              </a:spcAft>
              <a:buFont typeface="Arial" pitchFamily="34" charset="0"/>
              <a:buNone/>
              <a:defRPr/>
            </a:pPr>
            <a:r>
              <a:rPr lang="en-GB" sz="1400" b="1" u="sng" dirty="0">
                <a:latin typeface="Tw Cen MT Condensed" panose="020B0606020104020203" pitchFamily="34" charset="0"/>
                <a:cs typeface="+mn-cs"/>
              </a:rPr>
              <a:t>Learning Objectives:</a:t>
            </a:r>
          </a:p>
          <a:p>
            <a:pPr fontAlgn="auto">
              <a:spcBef>
                <a:spcPct val="20000"/>
              </a:spcBef>
              <a:spcAft>
                <a:spcPts val="0"/>
              </a:spcAft>
              <a:buFont typeface="Arial" pitchFamily="34" charset="0"/>
              <a:buNone/>
              <a:defRPr/>
            </a:pPr>
            <a:r>
              <a:rPr lang="en-GB" sz="1600" dirty="0">
                <a:latin typeface="Tw Cen MT Condensed" panose="020B0606020104020203" pitchFamily="34" charset="0"/>
                <a:cs typeface="+mn-cs"/>
              </a:rPr>
              <a:t>L.O 1 </a:t>
            </a:r>
            <a:r>
              <a:rPr lang="en-GB" sz="1600" dirty="0" smtClean="0">
                <a:latin typeface="Tw Cen MT Condensed" panose="020B0606020104020203" pitchFamily="34" charset="0"/>
                <a:cs typeface="+mn-cs"/>
              </a:rPr>
              <a:t>– Can children use teaching points to shoot effectively</a:t>
            </a:r>
          </a:p>
          <a:p>
            <a:pPr fontAlgn="auto">
              <a:spcBef>
                <a:spcPct val="20000"/>
              </a:spcBef>
              <a:spcAft>
                <a:spcPts val="0"/>
              </a:spcAft>
              <a:buFont typeface="Arial" pitchFamily="34" charset="0"/>
              <a:buNone/>
              <a:defRPr/>
            </a:pPr>
            <a:r>
              <a:rPr lang="en-GB" sz="1600" dirty="0" smtClean="0">
                <a:latin typeface="Tw Cen MT Condensed" panose="020B0606020104020203" pitchFamily="34" charset="0"/>
                <a:cs typeface="+mn-cs"/>
              </a:rPr>
              <a:t>L.O </a:t>
            </a:r>
            <a:r>
              <a:rPr lang="en-GB" sz="1600" dirty="0">
                <a:latin typeface="Tw Cen MT Condensed" panose="020B0606020104020203" pitchFamily="34" charset="0"/>
                <a:cs typeface="+mn-cs"/>
              </a:rPr>
              <a:t>2 – </a:t>
            </a:r>
            <a:r>
              <a:rPr lang="en-GB" sz="1600" dirty="0" smtClean="0">
                <a:latin typeface="Tw Cen MT Condensed" panose="020B0606020104020203" pitchFamily="34" charset="0"/>
                <a:cs typeface="+mn-cs"/>
              </a:rPr>
              <a:t>Can children use knowledge of technique to </a:t>
            </a:r>
            <a:r>
              <a:rPr lang="en-GB" sz="1600" dirty="0" smtClean="0">
                <a:latin typeface="Tw Cen MT Condensed" panose="020B0606020104020203" pitchFamily="34" charset="0"/>
              </a:rPr>
              <a:t>suggest ways for peer’s to improve</a:t>
            </a:r>
            <a:endParaRPr lang="en-GB" sz="1600" dirty="0">
              <a:latin typeface="Tw Cen MT Condensed" panose="020B0606020104020203" pitchFamily="34" charset="0"/>
              <a:cs typeface="+mn-cs"/>
            </a:endParaRPr>
          </a:p>
        </p:txBody>
      </p:sp>
      <p:sp>
        <p:nvSpPr>
          <p:cNvPr id="5" name="Title 1"/>
          <p:cNvSpPr txBox="1">
            <a:spLocks/>
          </p:cNvSpPr>
          <p:nvPr/>
        </p:nvSpPr>
        <p:spPr bwMode="auto">
          <a:xfrm>
            <a:off x="1403350" y="42863"/>
            <a:ext cx="6481763" cy="649287"/>
          </a:xfrm>
          <a:prstGeom prst="rect">
            <a:avLst/>
          </a:prstGeom>
          <a:solidFill>
            <a:srgbClr val="00B050"/>
          </a:solidFill>
          <a:ln w="9525">
            <a:solidFill>
              <a:schemeClr val="tx1"/>
            </a:solidFill>
            <a:miter lim="800000"/>
            <a:headEnd/>
            <a:tailEnd/>
          </a:ln>
        </p:spPr>
        <p:txBody>
          <a:bodyPr anchor="ctr">
            <a:normAutofit/>
          </a:bodyPr>
          <a:lstStyle/>
          <a:p>
            <a:pPr algn="ctr" fontAlgn="auto">
              <a:spcBef>
                <a:spcPts val="0"/>
              </a:spcBef>
              <a:spcAft>
                <a:spcPts val="0"/>
              </a:spcAft>
              <a:defRPr/>
            </a:pPr>
            <a:r>
              <a:rPr lang="en-GB" sz="2400" dirty="0" smtClean="0">
                <a:latin typeface="Tw Cen MT Condensed Extra Bold" panose="020B0803020202020204" pitchFamily="34" charset="0"/>
                <a:ea typeface="+mj-ea"/>
                <a:cs typeface="+mj-cs"/>
              </a:rPr>
              <a:t> Football Year 1- Lesson </a:t>
            </a:r>
            <a:r>
              <a:rPr lang="en-GB" sz="2400" dirty="0">
                <a:latin typeface="Tw Cen MT Condensed Extra Bold" panose="020B0803020202020204" pitchFamily="34" charset="0"/>
                <a:ea typeface="+mj-ea"/>
                <a:cs typeface="+mj-cs"/>
              </a:rPr>
              <a:t>6</a:t>
            </a:r>
            <a:r>
              <a:rPr lang="en-GB" sz="2400" dirty="0" smtClean="0">
                <a:latin typeface="Tw Cen MT Condensed Extra Bold" panose="020B0803020202020204" pitchFamily="34" charset="0"/>
                <a:ea typeface="+mj-ea"/>
                <a:cs typeface="+mj-cs"/>
              </a:rPr>
              <a:t>  </a:t>
            </a:r>
            <a:endParaRPr lang="en-GB" sz="2400" dirty="0">
              <a:latin typeface="Tw Cen MT Condensed Extra Bold" panose="020B0803020202020204" pitchFamily="34" charset="0"/>
              <a:ea typeface="+mj-ea"/>
              <a:cs typeface="+mj-cs"/>
            </a:endParaRPr>
          </a:p>
        </p:txBody>
      </p:sp>
      <p:pic>
        <p:nvPicPr>
          <p:cNvPr id="6" name="Picture 3"/>
          <p:cNvPicPr>
            <a:picLocks noChangeAspect="1" noChangeArrowheads="1"/>
          </p:cNvPicPr>
          <p:nvPr/>
        </p:nvPicPr>
        <p:blipFill>
          <a:blip r:embed="rId2">
            <a:extLst>
              <a:ext uri="{28A0092B-C50C-407E-A947-70E740481C1C}">
                <a14:useLocalDpi xmlns:a14="http://schemas.microsoft.com/office/drawing/2010/main" val="0"/>
              </a:ext>
            </a:extLst>
          </a:blip>
          <a:srcRect t="18073" b="15977"/>
          <a:stretch>
            <a:fillRect/>
          </a:stretch>
        </p:blipFill>
        <p:spPr bwMode="auto">
          <a:xfrm>
            <a:off x="322263" y="-26988"/>
            <a:ext cx="1081087" cy="712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3"/>
          <p:cNvPicPr>
            <a:picLocks noChangeAspect="1" noChangeArrowheads="1"/>
          </p:cNvPicPr>
          <p:nvPr/>
        </p:nvPicPr>
        <p:blipFill>
          <a:blip r:embed="rId2">
            <a:extLst>
              <a:ext uri="{28A0092B-C50C-407E-A947-70E740481C1C}">
                <a14:useLocalDpi xmlns:a14="http://schemas.microsoft.com/office/drawing/2010/main" val="0"/>
              </a:ext>
            </a:extLst>
          </a:blip>
          <a:srcRect t="18073" b="15977"/>
          <a:stretch>
            <a:fillRect/>
          </a:stretch>
        </p:blipFill>
        <p:spPr bwMode="auto">
          <a:xfrm>
            <a:off x="7812088" y="-26988"/>
            <a:ext cx="1081087" cy="712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12"/>
          <p:cNvSpPr txBox="1">
            <a:spLocks noChangeArrowheads="1"/>
          </p:cNvSpPr>
          <p:nvPr/>
        </p:nvSpPr>
        <p:spPr bwMode="auto">
          <a:xfrm>
            <a:off x="5940425" y="1932707"/>
            <a:ext cx="30241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2000">
                <a:latin typeface="Tw Cen MT Condensed Extra Bold" pitchFamily="34" charset="0"/>
              </a:rPr>
              <a:t>Inspiration in P.E! - </a:t>
            </a:r>
          </a:p>
        </p:txBody>
      </p:sp>
      <p:sp>
        <p:nvSpPr>
          <p:cNvPr id="9" name="TextBox 10"/>
          <p:cNvSpPr txBox="1">
            <a:spLocks noChangeArrowheads="1"/>
          </p:cNvSpPr>
          <p:nvPr/>
        </p:nvSpPr>
        <p:spPr bwMode="auto">
          <a:xfrm>
            <a:off x="179388" y="1932707"/>
            <a:ext cx="29527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2000" dirty="0">
                <a:latin typeface="Tw Cen MT Condensed Extra Bold" pitchFamily="34" charset="0"/>
              </a:rPr>
              <a:t>Numeracy</a:t>
            </a:r>
            <a:r>
              <a:rPr lang="en-GB" altLang="en-US" sz="1800" dirty="0">
                <a:latin typeface="Tw Cen MT Condensed Extra Bold" pitchFamily="34" charset="0"/>
              </a:rPr>
              <a:t> in P.E! - </a:t>
            </a:r>
          </a:p>
        </p:txBody>
      </p:sp>
      <p:sp>
        <p:nvSpPr>
          <p:cNvPr id="10" name="TextBox 11"/>
          <p:cNvSpPr txBox="1">
            <a:spLocks noChangeArrowheads="1"/>
          </p:cNvSpPr>
          <p:nvPr/>
        </p:nvSpPr>
        <p:spPr bwMode="auto">
          <a:xfrm>
            <a:off x="3132138" y="1932707"/>
            <a:ext cx="280828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2000">
                <a:latin typeface="Tw Cen MT Condensed Extra Bold" pitchFamily="34" charset="0"/>
              </a:rPr>
              <a:t>Literacy in P.E! - </a:t>
            </a:r>
          </a:p>
        </p:txBody>
      </p:sp>
      <p:sp>
        <p:nvSpPr>
          <p:cNvPr id="11" name="TextBox 13"/>
          <p:cNvSpPr txBox="1">
            <a:spLocks noChangeArrowheads="1"/>
          </p:cNvSpPr>
          <p:nvPr/>
        </p:nvSpPr>
        <p:spPr bwMode="auto">
          <a:xfrm>
            <a:off x="179388" y="2332757"/>
            <a:ext cx="8785225" cy="5847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None/>
            </a:pPr>
            <a:r>
              <a:rPr lang="en-GB" altLang="en-US" sz="1600" b="1" u="sng" dirty="0" err="1">
                <a:latin typeface="Tw Cen MT Condensed" pitchFamily="34" charset="0"/>
              </a:rPr>
              <a:t>SoW</a:t>
            </a:r>
            <a:r>
              <a:rPr lang="en-GB" altLang="en-US" sz="1600" b="1" u="sng" dirty="0">
                <a:latin typeface="Tw Cen MT Condensed" pitchFamily="34" charset="0"/>
              </a:rPr>
              <a:t> Milestone Focus</a:t>
            </a:r>
            <a:r>
              <a:rPr lang="en-GB" altLang="en-US" sz="1600" b="1" u="sng" dirty="0" smtClean="0">
                <a:latin typeface="Tw Cen MT Condensed" pitchFamily="34" charset="0"/>
              </a:rPr>
              <a:t>:  </a:t>
            </a:r>
            <a:r>
              <a:rPr lang="en-GB" altLang="en-US" sz="1600" dirty="0" smtClean="0">
                <a:latin typeface="Tw Cen MT Condensed" pitchFamily="34" charset="0"/>
              </a:rPr>
              <a:t>5 </a:t>
            </a:r>
            <a:r>
              <a:rPr lang="en-GB" altLang="en-US" sz="1600" dirty="0">
                <a:latin typeface="Tw Cen MT Condensed" pitchFamily="34" charset="0"/>
              </a:rPr>
              <a:t>(Displays development in </a:t>
            </a:r>
            <a:r>
              <a:rPr lang="en-GB" altLang="en-US" sz="1600" dirty="0" err="1">
                <a:latin typeface="Tw Cen MT Condensed" pitchFamily="34" charset="0"/>
              </a:rPr>
              <a:t>FUNdamentals</a:t>
            </a:r>
            <a:r>
              <a:rPr lang="en-GB" altLang="en-US" sz="1600" dirty="0">
                <a:latin typeface="Tw Cen MT Condensed" pitchFamily="34" charset="0"/>
              </a:rPr>
              <a:t> of </a:t>
            </a:r>
            <a:r>
              <a:rPr lang="en-GB" altLang="en-US" sz="1600" dirty="0" smtClean="0">
                <a:latin typeface="Tw Cen MT Condensed" pitchFamily="34" charset="0"/>
              </a:rPr>
              <a:t>movement), </a:t>
            </a:r>
            <a:r>
              <a:rPr lang="en-GB" altLang="en-US" sz="1600" dirty="0">
                <a:latin typeface="Tw Cen MT Condensed" pitchFamily="34" charset="0"/>
              </a:rPr>
              <a:t>6 (Uses </a:t>
            </a:r>
            <a:r>
              <a:rPr lang="en-GB" altLang="en-US" sz="1600" dirty="0" err="1">
                <a:latin typeface="Tw Cen MT Condensed" pitchFamily="34" charset="0"/>
              </a:rPr>
              <a:t>FUNdamentals</a:t>
            </a:r>
            <a:r>
              <a:rPr lang="en-GB" altLang="en-US" sz="1600" dirty="0">
                <a:latin typeface="Tw Cen MT Condensed" pitchFamily="34" charset="0"/>
              </a:rPr>
              <a:t> to achieve success in competitive </a:t>
            </a:r>
            <a:r>
              <a:rPr lang="en-GB" altLang="en-US" sz="1600" dirty="0" smtClean="0">
                <a:latin typeface="Tw Cen MT Condensed" pitchFamily="34" charset="0"/>
              </a:rPr>
              <a:t>environments), 8 (With guidance participate displaying respect, fair play and working well with others)</a:t>
            </a:r>
            <a:r>
              <a:rPr lang="en-GB" altLang="en-US" sz="1600" b="1" u="sng" dirty="0" smtClean="0">
                <a:latin typeface="Tw Cen MT Condensed" pitchFamily="34" charset="0"/>
              </a:rPr>
              <a:t> </a:t>
            </a:r>
            <a:endParaRPr lang="en-GB" altLang="en-US" sz="1600" b="1" i="1" u="sng" dirty="0">
              <a:latin typeface="Tw Cen MT Condensed" pitchFamily="34" charset="0"/>
            </a:endParaRPr>
          </a:p>
        </p:txBody>
      </p:sp>
      <p:pic>
        <p:nvPicPr>
          <p:cNvPr id="12" name="Picture 20" descr="C:\Users\class3\AppData\Local\Microsoft\Windows\Temporary Internet Files\Low\Content.IE5\JRAFYQTJ\+%20Goal[1].jpg"/>
          <p:cNvPicPr>
            <a:picLocks noChangeAspect="1" noChangeArrowheads="1"/>
          </p:cNvPicPr>
          <p:nvPr/>
        </p:nvPicPr>
        <p:blipFill>
          <a:blip r:embed="rId3">
            <a:extLst>
              <a:ext uri="{28A0092B-C50C-407E-A947-70E740481C1C}">
                <a14:useLocalDpi xmlns:a14="http://schemas.microsoft.com/office/drawing/2010/main" val="0"/>
              </a:ext>
            </a:extLst>
          </a:blip>
          <a:srcRect t="3590" b="4846"/>
          <a:stretch>
            <a:fillRect/>
          </a:stretch>
        </p:blipFill>
        <p:spPr bwMode="auto">
          <a:xfrm>
            <a:off x="2300288" y="1916832"/>
            <a:ext cx="542925"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21"/>
          <p:cNvPicPr>
            <a:picLocks noChangeAspect="1" noChangeArrowheads="1"/>
          </p:cNvPicPr>
          <p:nvPr/>
        </p:nvPicPr>
        <p:blipFill>
          <a:blip r:embed="rId4">
            <a:extLst>
              <a:ext uri="{28A0092B-C50C-407E-A947-70E740481C1C}">
                <a14:useLocalDpi xmlns:a14="http://schemas.microsoft.com/office/drawing/2010/main" val="0"/>
              </a:ext>
            </a:extLst>
          </a:blip>
          <a:srcRect l="6734" t="11652" r="7497" b="9624"/>
          <a:stretch>
            <a:fillRect/>
          </a:stretch>
        </p:blipFill>
        <p:spPr bwMode="auto">
          <a:xfrm>
            <a:off x="5076825" y="1932707"/>
            <a:ext cx="509588" cy="468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23" descr="http://tummax.com/wp-content/uploads/2015/05/wow.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27988" y="1932707"/>
            <a:ext cx="841375"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2" descr="Girl Kicking Soccer Ball"/>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194260" y="68262"/>
            <a:ext cx="577540" cy="598488"/>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6" descr="Girl Soccer Players"/>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516216" y="57527"/>
            <a:ext cx="904289" cy="590802"/>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15"/>
          <p:cNvSpPr>
            <a:spLocks noChangeArrowheads="1"/>
          </p:cNvSpPr>
          <p:nvPr/>
        </p:nvSpPr>
        <p:spPr bwMode="auto">
          <a:xfrm>
            <a:off x="179388" y="2996952"/>
            <a:ext cx="8785225" cy="3847207"/>
          </a:xfrm>
          <a:prstGeom prst="rect">
            <a:avLst/>
          </a:prstGeom>
          <a:noFill/>
          <a:ln w="9525">
            <a:solidFill>
              <a:schemeClr val="tx1"/>
            </a:solidFill>
            <a:miter lim="800000"/>
            <a:headEnd/>
            <a:tailEnd/>
          </a:ln>
        </p:spPr>
        <p:txBody>
          <a:bodyPr>
            <a:spAutoFit/>
          </a:bodyPr>
          <a:lstStyle/>
          <a:p>
            <a:pPr>
              <a:defRPr/>
            </a:pPr>
            <a:r>
              <a:rPr lang="en-GB" sz="1500" u="sng" dirty="0" smtClean="0">
                <a:latin typeface="Tw Cen MT Condensed" panose="020B0606020104020203" pitchFamily="34" charset="0"/>
              </a:rPr>
              <a:t>1.Warm-up – </a:t>
            </a:r>
            <a:r>
              <a:rPr lang="en-GB" sz="1500" dirty="0" smtClean="0">
                <a:latin typeface="Tw Cen MT Condensed" panose="020B0606020104020203" pitchFamily="34" charset="0"/>
              </a:rPr>
              <a:t>Pupils start jogging around the playing area avoiding each other &amp; listening, when the teacher calls out “GOAL!” children must freeze like a statue and pretend to celebrate scoring a goal! STRETCH, then repeat.</a:t>
            </a:r>
            <a:endParaRPr lang="en-GB" sz="1500" b="1" i="1" u="sng" dirty="0">
              <a:latin typeface="Tw Cen MT Condensed" panose="020B0606020104020203" pitchFamily="34" charset="0"/>
            </a:endParaRPr>
          </a:p>
          <a:p>
            <a:pPr>
              <a:defRPr/>
            </a:pPr>
            <a:r>
              <a:rPr lang="en-GB" sz="1500" u="sng" dirty="0">
                <a:latin typeface="Tw Cen MT Condensed" panose="020B0606020104020203" pitchFamily="34" charset="0"/>
              </a:rPr>
              <a:t>2</a:t>
            </a:r>
            <a:r>
              <a:rPr lang="en-GB" sz="1500" u="sng" dirty="0" smtClean="0">
                <a:latin typeface="Tw Cen MT Condensed" panose="020B0606020104020203" pitchFamily="34" charset="0"/>
              </a:rPr>
              <a:t>. Passing gates – </a:t>
            </a:r>
            <a:r>
              <a:rPr lang="en-GB" sz="1500" dirty="0" smtClean="0">
                <a:latin typeface="Tw Cen MT Condensed" panose="020B0606020104020203" pitchFamily="34" charset="0"/>
              </a:rPr>
              <a:t>For this activity mark out a large square/rectangle. Within which lay out several passing gates with cones. Place these passing gates at three set distances apart. </a:t>
            </a:r>
            <a:r>
              <a:rPr lang="en-GB" sz="1500" dirty="0" err="1" smtClean="0">
                <a:latin typeface="Tw Cen MT Condensed" panose="020B0606020104020203" pitchFamily="34" charset="0"/>
              </a:rPr>
              <a:t>I.e</a:t>
            </a:r>
            <a:r>
              <a:rPr lang="en-GB" sz="1500" dirty="0" smtClean="0">
                <a:latin typeface="Tw Cen MT Condensed" panose="020B0606020104020203" pitchFamily="34" charset="0"/>
              </a:rPr>
              <a:t> Large gate = Red,  Medium gate = Blue, Small gate = Orange. In pairs the children must dribble around the space then pass to each other through the various gates. </a:t>
            </a:r>
            <a:r>
              <a:rPr lang="en-GB" sz="1500" b="1" i="1" u="sng" dirty="0" smtClean="0">
                <a:latin typeface="Tw Cen MT Condensed" panose="020B0606020104020203" pitchFamily="34" charset="0"/>
              </a:rPr>
              <a:t>Group pairs by ability and differentiate by asking specific pairs (L/A) to only use ‘orange’. L/A to use all 3 colours. </a:t>
            </a:r>
            <a:r>
              <a:rPr lang="en-GB" sz="1500" b="1" dirty="0" smtClean="0">
                <a:latin typeface="Tw Cen MT Condensed" panose="020B0606020104020203" pitchFamily="34" charset="0"/>
              </a:rPr>
              <a:t>PROGRESSION – </a:t>
            </a:r>
            <a:r>
              <a:rPr lang="en-GB" sz="1500" dirty="0" smtClean="0">
                <a:latin typeface="Tw Cen MT Condensed" panose="020B0606020104020203" pitchFamily="34" charset="0"/>
              </a:rPr>
              <a:t>Set a time limit, how many gates can you pass through in 1 minute!? Go!!!!</a:t>
            </a:r>
          </a:p>
          <a:p>
            <a:pPr>
              <a:spcBef>
                <a:spcPct val="0"/>
              </a:spcBef>
            </a:pPr>
            <a:endParaRPr lang="en-GB" sz="1500" u="sng" dirty="0" smtClean="0">
              <a:latin typeface="Tw Cen MT Condensed" panose="020B0606020104020203" pitchFamily="34" charset="0"/>
            </a:endParaRPr>
          </a:p>
          <a:p>
            <a:pPr>
              <a:spcBef>
                <a:spcPct val="0"/>
              </a:spcBef>
            </a:pPr>
            <a:r>
              <a:rPr lang="en-GB" sz="1500" u="sng" dirty="0" smtClean="0">
                <a:latin typeface="Tw Cen MT Condensed" panose="020B0606020104020203" pitchFamily="34" charset="0"/>
              </a:rPr>
              <a:t>3. Shooting (technique) – </a:t>
            </a:r>
            <a:r>
              <a:rPr lang="en-GB" sz="1600" dirty="0" smtClean="0">
                <a:latin typeface="Tw Cen MT Condensed" panose="020B0606020104020203" pitchFamily="34" charset="0"/>
              </a:rPr>
              <a:t>Split class into groups of no more than 4</a:t>
            </a:r>
            <a:r>
              <a:rPr lang="en-GB" altLang="en-US" sz="1600" dirty="0" smtClean="0">
                <a:latin typeface="Tw Cen MT Condensed" panose="020B0606020104020203" pitchFamily="34" charset="0"/>
              </a:rPr>
              <a:t>. </a:t>
            </a:r>
            <a:r>
              <a:rPr lang="en-GB" altLang="en-US" sz="1600" dirty="0">
                <a:latin typeface="Tw Cen MT Condensed" panose="020B0606020104020203" pitchFamily="34" charset="0"/>
              </a:rPr>
              <a:t>Create targets against a </a:t>
            </a:r>
            <a:r>
              <a:rPr lang="en-GB" altLang="en-US" sz="1600" dirty="0" smtClean="0">
                <a:latin typeface="Tw Cen MT Condensed" panose="020B0606020104020203" pitchFamily="34" charset="0"/>
              </a:rPr>
              <a:t>wall/fence</a:t>
            </a:r>
            <a:r>
              <a:rPr lang="en-GB" altLang="en-US" sz="1600" dirty="0">
                <a:latin typeface="Tw Cen MT Condensed" panose="020B0606020104020203" pitchFamily="34" charset="0"/>
              </a:rPr>
              <a:t> </a:t>
            </a:r>
            <a:r>
              <a:rPr lang="en-GB" altLang="en-US" sz="1600" dirty="0" smtClean="0">
                <a:latin typeface="Tw Cen MT Condensed" panose="020B0606020104020203" pitchFamily="34" charset="0"/>
              </a:rPr>
              <a:t>(see overleaf). </a:t>
            </a:r>
            <a:r>
              <a:rPr lang="en-GB" altLang="en-US" sz="1600" dirty="0">
                <a:latin typeface="Tw Cen MT Condensed" panose="020B0606020104020203" pitchFamily="34" charset="0"/>
              </a:rPr>
              <a:t>Each target represents a number of </a:t>
            </a:r>
            <a:r>
              <a:rPr lang="en-GB" altLang="en-US" sz="1600" dirty="0" smtClean="0">
                <a:latin typeface="Tw Cen MT Condensed" panose="020B0606020104020203" pitchFamily="34" charset="0"/>
              </a:rPr>
              <a:t>points, every time it is a child’s turn – allow them to take 3 shots minimum! This will enable them to attempt to correct errors whilst the movement is still fresh in their muscle memory. </a:t>
            </a:r>
            <a:endParaRPr lang="en-GB" altLang="en-US" sz="1600" dirty="0">
              <a:latin typeface="Tw Cen MT Condensed" panose="020B0606020104020203" pitchFamily="34" charset="0"/>
            </a:endParaRPr>
          </a:p>
          <a:p>
            <a:pPr>
              <a:spcBef>
                <a:spcPct val="0"/>
              </a:spcBef>
            </a:pPr>
            <a:r>
              <a:rPr lang="en-GB" altLang="en-US" sz="1600" b="1" i="1" u="sng" dirty="0">
                <a:latin typeface="Tw Cen MT Condensed" panose="020B0606020104020203" pitchFamily="34" charset="0"/>
              </a:rPr>
              <a:t>M/A further away, smaller targets – Use weaker foot. L/A close to target, large target</a:t>
            </a:r>
            <a:r>
              <a:rPr lang="en-GB" altLang="en-US" sz="1600" b="1" i="1" u="sng" dirty="0" smtClean="0">
                <a:latin typeface="Tw Cen MT Condensed" panose="020B0606020104020203" pitchFamily="34" charset="0"/>
              </a:rPr>
              <a:t>.</a:t>
            </a:r>
            <a:endParaRPr lang="en-GB" sz="1500" u="sng" dirty="0" smtClean="0">
              <a:latin typeface="Tw Cen MT Condensed" panose="020B0606020104020203" pitchFamily="34" charset="0"/>
            </a:endParaRPr>
          </a:p>
          <a:p>
            <a:pPr>
              <a:defRPr/>
            </a:pPr>
            <a:r>
              <a:rPr lang="en-GB" sz="1500" u="sng" dirty="0" smtClean="0">
                <a:latin typeface="Tw Cen MT Condensed" panose="020B0606020104020203" pitchFamily="34" charset="0"/>
              </a:rPr>
              <a:t>4. Overload! – </a:t>
            </a:r>
            <a:r>
              <a:rPr lang="en-GB" sz="1500" dirty="0" smtClean="0">
                <a:latin typeface="Tw Cen MT Condensed" panose="020B0606020104020203" pitchFamily="34" charset="0"/>
              </a:rPr>
              <a:t>It’s now time for the children to put the skills they have been developing to the test! For Overload  the children will start to apply their skills in a scenario close to an actual game of Football. For Overload you’ll need to mark out a pitch, but you will only need one goal per pitch. Don’t worry if do not have goals cones will do just fine. The aim is simple, score a goal! </a:t>
            </a:r>
            <a:r>
              <a:rPr lang="en-GB" sz="1500" b="1" i="1" u="sng" dirty="0" smtClean="0">
                <a:latin typeface="Tw Cen MT Condensed" panose="020B0606020104020203" pitchFamily="34" charset="0"/>
              </a:rPr>
              <a:t>To start with make sure each group has three attackers vs one defender, as the activity develops and the children progress this can be adapted to 2 vs 1 or even 2 vs 2 to really challenge the children.</a:t>
            </a:r>
            <a:endParaRPr lang="en-GB" sz="1500" u="sng" dirty="0" smtClean="0">
              <a:latin typeface="Tw Cen MT Condensed" panose="020B0606020104020203" pitchFamily="34" charset="0"/>
            </a:endParaRPr>
          </a:p>
        </p:txBody>
      </p:sp>
      <p:sp>
        <p:nvSpPr>
          <p:cNvPr id="18" name="Subtitle 2"/>
          <p:cNvSpPr txBox="1">
            <a:spLocks/>
          </p:cNvSpPr>
          <p:nvPr/>
        </p:nvSpPr>
        <p:spPr>
          <a:xfrm>
            <a:off x="3492500" y="725488"/>
            <a:ext cx="5472113" cy="1152525"/>
          </a:xfrm>
          <a:prstGeom prst="rect">
            <a:avLst/>
          </a:prstGeom>
          <a:solidFill>
            <a:schemeClr val="tx2">
              <a:lumMod val="40000"/>
              <a:lumOff val="60000"/>
            </a:schemeClr>
          </a:solidFill>
          <a:ln>
            <a:solidFill>
              <a:schemeClr val="tx1"/>
            </a:solidFill>
          </a:ln>
        </p:spPr>
        <p:txBody>
          <a:bodyPr anchor="ctr"/>
          <a:lstStyle/>
          <a:p>
            <a:pPr>
              <a:spcBef>
                <a:spcPct val="20000"/>
              </a:spcBef>
              <a:defRPr/>
            </a:pPr>
            <a:r>
              <a:rPr lang="en-GB" sz="1400" dirty="0">
                <a:latin typeface="Tw Cen MT Condensed" panose="020B0606020104020203" pitchFamily="34" charset="0"/>
              </a:rPr>
              <a:t>Challenge 1 </a:t>
            </a:r>
            <a:r>
              <a:rPr lang="en-GB" sz="1400" dirty="0" smtClean="0">
                <a:latin typeface="Tw Cen MT Condensed" panose="020B0606020104020203" pitchFamily="34" charset="0"/>
              </a:rPr>
              <a:t>– </a:t>
            </a:r>
            <a:r>
              <a:rPr lang="en-GB" sz="1400" dirty="0">
                <a:latin typeface="Tw Cen MT Condensed" panose="020B0606020104020203" pitchFamily="34" charset="0"/>
              </a:rPr>
              <a:t>Can children follow instructions &amp; select the correct teaching point when given 2 options? (</a:t>
            </a:r>
            <a:r>
              <a:rPr lang="en-GB" sz="1400" dirty="0" err="1">
                <a:latin typeface="Tw Cen MT Condensed" panose="020B0606020104020203" pitchFamily="34" charset="0"/>
              </a:rPr>
              <a:t>i.e</a:t>
            </a:r>
            <a:r>
              <a:rPr lang="en-GB" sz="1400" dirty="0">
                <a:latin typeface="Tw Cen MT Condensed" panose="020B0606020104020203" pitchFamily="34" charset="0"/>
              </a:rPr>
              <a:t> </a:t>
            </a:r>
            <a:r>
              <a:rPr lang="en-GB" sz="1400" dirty="0" smtClean="0">
                <a:latin typeface="Tw Cen MT Condensed" panose="020B0606020104020203" pitchFamily="34" charset="0"/>
              </a:rPr>
              <a:t>Heel or laces?) </a:t>
            </a:r>
          </a:p>
          <a:p>
            <a:pPr fontAlgn="auto">
              <a:spcBef>
                <a:spcPct val="20000"/>
              </a:spcBef>
              <a:spcAft>
                <a:spcPts val="0"/>
              </a:spcAft>
              <a:buFont typeface="Arial" pitchFamily="34" charset="0"/>
              <a:buNone/>
              <a:defRPr/>
            </a:pPr>
            <a:r>
              <a:rPr lang="en-GB" sz="1400" dirty="0" smtClean="0">
                <a:latin typeface="Tw Cen MT Condensed" panose="020B0606020104020203" pitchFamily="34" charset="0"/>
              </a:rPr>
              <a:t>Challenge 2 – Can children use teaching points to shoot with some consistent success</a:t>
            </a:r>
          </a:p>
          <a:p>
            <a:pPr fontAlgn="auto">
              <a:spcBef>
                <a:spcPct val="20000"/>
              </a:spcBef>
              <a:spcAft>
                <a:spcPts val="0"/>
              </a:spcAft>
              <a:buFont typeface="Arial" pitchFamily="34" charset="0"/>
              <a:buNone/>
              <a:defRPr/>
            </a:pPr>
            <a:r>
              <a:rPr lang="en-GB" sz="1400" dirty="0" smtClean="0">
                <a:latin typeface="Tw Cen MT Condensed" panose="020B0606020104020203" pitchFamily="34" charset="0"/>
              </a:rPr>
              <a:t>Challenge 3 – Can children use K+U of teaching points to help their peers improve?</a:t>
            </a:r>
            <a:endParaRPr lang="en-GB" sz="1400" b="1" dirty="0">
              <a:latin typeface="Tw Cen MT Condensed" panose="020B0606020104020203" pitchFamily="34" charset="0"/>
            </a:endParaRPr>
          </a:p>
        </p:txBody>
      </p:sp>
    </p:spTree>
    <p:extLst>
      <p:ext uri="{BB962C8B-B14F-4D97-AF65-F5344CB8AC3E}">
        <p14:creationId xmlns:p14="http://schemas.microsoft.com/office/powerpoint/2010/main" val="73418481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1403350" y="42863"/>
            <a:ext cx="6481763" cy="649287"/>
          </a:xfrm>
          <a:prstGeom prst="rect">
            <a:avLst/>
          </a:prstGeom>
          <a:solidFill>
            <a:srgbClr val="00B050"/>
          </a:solidFill>
          <a:ln w="9525">
            <a:solidFill>
              <a:schemeClr val="tx1"/>
            </a:solidFill>
            <a:miter lim="800000"/>
            <a:headEnd/>
            <a:tailEnd/>
          </a:ln>
        </p:spPr>
        <p:txBody>
          <a:bodyPr anchor="ctr">
            <a:normAutofit/>
          </a:bodyPr>
          <a:lstStyle/>
          <a:p>
            <a:pPr algn="ctr" fontAlgn="auto">
              <a:spcBef>
                <a:spcPts val="0"/>
              </a:spcBef>
              <a:spcAft>
                <a:spcPts val="0"/>
              </a:spcAft>
              <a:defRPr/>
            </a:pPr>
            <a:r>
              <a:rPr lang="en-GB" sz="2400" dirty="0" smtClean="0">
                <a:latin typeface="Tw Cen MT Condensed Extra Bold" panose="020B0803020202020204" pitchFamily="34" charset="0"/>
                <a:ea typeface="+mj-ea"/>
                <a:cs typeface="+mj-cs"/>
              </a:rPr>
              <a:t> Football Year 1- Lesson </a:t>
            </a:r>
            <a:r>
              <a:rPr lang="en-GB" sz="2400" dirty="0">
                <a:latin typeface="Tw Cen MT Condensed Extra Bold" panose="020B0803020202020204" pitchFamily="34" charset="0"/>
                <a:ea typeface="+mj-ea"/>
                <a:cs typeface="+mj-cs"/>
              </a:rPr>
              <a:t>6</a:t>
            </a:r>
            <a:r>
              <a:rPr lang="en-GB" sz="2400" dirty="0" smtClean="0">
                <a:latin typeface="Tw Cen MT Condensed Extra Bold" panose="020B0803020202020204" pitchFamily="34" charset="0"/>
                <a:ea typeface="+mj-ea"/>
                <a:cs typeface="+mj-cs"/>
              </a:rPr>
              <a:t>  </a:t>
            </a:r>
            <a:endParaRPr lang="en-GB" sz="2400" dirty="0">
              <a:latin typeface="Tw Cen MT Condensed Extra Bold" panose="020B0803020202020204" pitchFamily="34" charset="0"/>
              <a:ea typeface="+mj-ea"/>
              <a:cs typeface="+mj-cs"/>
            </a:endParaRPr>
          </a:p>
        </p:txBody>
      </p:sp>
      <p:pic>
        <p:nvPicPr>
          <p:cNvPr id="5" name="Picture 3"/>
          <p:cNvPicPr>
            <a:picLocks noChangeAspect="1" noChangeArrowheads="1"/>
          </p:cNvPicPr>
          <p:nvPr/>
        </p:nvPicPr>
        <p:blipFill>
          <a:blip r:embed="rId2">
            <a:extLst>
              <a:ext uri="{28A0092B-C50C-407E-A947-70E740481C1C}">
                <a14:useLocalDpi xmlns:a14="http://schemas.microsoft.com/office/drawing/2010/main" val="0"/>
              </a:ext>
            </a:extLst>
          </a:blip>
          <a:srcRect t="18073" b="15977"/>
          <a:stretch>
            <a:fillRect/>
          </a:stretch>
        </p:blipFill>
        <p:spPr bwMode="auto">
          <a:xfrm>
            <a:off x="322263" y="-26988"/>
            <a:ext cx="1081087" cy="712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3"/>
          <p:cNvPicPr>
            <a:picLocks noChangeAspect="1" noChangeArrowheads="1"/>
          </p:cNvPicPr>
          <p:nvPr/>
        </p:nvPicPr>
        <p:blipFill>
          <a:blip r:embed="rId2">
            <a:extLst>
              <a:ext uri="{28A0092B-C50C-407E-A947-70E740481C1C}">
                <a14:useLocalDpi xmlns:a14="http://schemas.microsoft.com/office/drawing/2010/main" val="0"/>
              </a:ext>
            </a:extLst>
          </a:blip>
          <a:srcRect t="18073" b="15977"/>
          <a:stretch>
            <a:fillRect/>
          </a:stretch>
        </p:blipFill>
        <p:spPr bwMode="auto">
          <a:xfrm>
            <a:off x="7812088" y="-26988"/>
            <a:ext cx="1081087" cy="712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descr="Girl Kicking Soccer Ball"/>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94260" y="68262"/>
            <a:ext cx="577540" cy="59848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descr="Girl Soccer Player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16216" y="57527"/>
            <a:ext cx="904289" cy="590802"/>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6"/>
          <p:cNvSpPr txBox="1">
            <a:spLocks noChangeArrowheads="1"/>
          </p:cNvSpPr>
          <p:nvPr/>
        </p:nvSpPr>
        <p:spPr bwMode="auto">
          <a:xfrm>
            <a:off x="4643438" y="765175"/>
            <a:ext cx="4321175" cy="156966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1600" u="sng" dirty="0">
                <a:latin typeface="Tw Cen MT Condensed" pitchFamily="34" charset="0"/>
              </a:rPr>
              <a:t>Teaching Points </a:t>
            </a:r>
            <a:r>
              <a:rPr lang="en-GB" altLang="en-US" sz="1600" u="sng" dirty="0" smtClean="0">
                <a:latin typeface="Tw Cen MT Condensed" pitchFamily="34" charset="0"/>
              </a:rPr>
              <a:t>– Muscle memory </a:t>
            </a:r>
          </a:p>
          <a:p>
            <a:pPr eaLnBrk="1" hangingPunct="1">
              <a:spcBef>
                <a:spcPct val="0"/>
              </a:spcBef>
              <a:buFontTx/>
              <a:buNone/>
            </a:pPr>
            <a:r>
              <a:rPr lang="en-GB" altLang="en-US" sz="1600" dirty="0" smtClean="0">
                <a:latin typeface="Tw Cen MT Condensed" pitchFamily="34" charset="0"/>
              </a:rPr>
              <a:t>For children to be able to develop a skill, they must be allowed the opportunity to practice it continuously. Simply queuing for one</a:t>
            </a:r>
          </a:p>
          <a:p>
            <a:pPr eaLnBrk="1" hangingPunct="1">
              <a:spcBef>
                <a:spcPct val="0"/>
              </a:spcBef>
              <a:buFontTx/>
              <a:buNone/>
            </a:pPr>
            <a:r>
              <a:rPr lang="en-GB" altLang="en-US" sz="1600" dirty="0" smtClean="0">
                <a:latin typeface="Tw Cen MT Condensed" pitchFamily="34" charset="0"/>
              </a:rPr>
              <a:t>Attempt at something will not allow this to happen. Always allow children to multiple attempts if your activity requires an element of queuing.</a:t>
            </a:r>
          </a:p>
        </p:txBody>
      </p:sp>
      <p:sp>
        <p:nvSpPr>
          <p:cNvPr id="10" name="TextBox 6"/>
          <p:cNvSpPr txBox="1">
            <a:spLocks noChangeArrowheads="1"/>
          </p:cNvSpPr>
          <p:nvPr/>
        </p:nvSpPr>
        <p:spPr bwMode="auto">
          <a:xfrm>
            <a:off x="179388" y="764704"/>
            <a:ext cx="4321175" cy="1551194"/>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1600" u="sng" dirty="0">
                <a:latin typeface="Tw Cen MT Condensed" pitchFamily="34" charset="0"/>
              </a:rPr>
              <a:t>Teaching Points – </a:t>
            </a:r>
            <a:r>
              <a:rPr lang="en-GB" altLang="en-US" sz="1600" u="sng" dirty="0" smtClean="0">
                <a:latin typeface="Tw Cen MT Condensed" pitchFamily="34" charset="0"/>
              </a:rPr>
              <a:t>Shooting</a:t>
            </a:r>
          </a:p>
          <a:p>
            <a:pPr>
              <a:buNone/>
              <a:defRPr/>
            </a:pPr>
            <a:r>
              <a:rPr lang="en-GB" sz="1600" dirty="0">
                <a:latin typeface="Tw Cen MT Condensed" panose="020B0606020104020203" pitchFamily="34" charset="0"/>
              </a:rPr>
              <a:t>Place ball level w/ standing foot</a:t>
            </a:r>
          </a:p>
          <a:p>
            <a:pPr>
              <a:buNone/>
              <a:defRPr/>
            </a:pPr>
            <a:r>
              <a:rPr lang="en-GB" sz="1600" dirty="0">
                <a:latin typeface="Tw Cen MT Condensed" panose="020B0606020104020203" pitchFamily="34" charset="0"/>
              </a:rPr>
              <a:t>Strike through the ball with laces</a:t>
            </a:r>
          </a:p>
          <a:p>
            <a:pPr>
              <a:buNone/>
              <a:defRPr/>
            </a:pPr>
            <a:r>
              <a:rPr lang="en-GB" sz="1600" dirty="0">
                <a:latin typeface="Tw Cen MT Condensed" panose="020B0606020104020203" pitchFamily="34" charset="0"/>
              </a:rPr>
              <a:t>Keep head over the ball</a:t>
            </a:r>
          </a:p>
          <a:p>
            <a:pPr>
              <a:buNone/>
              <a:defRPr/>
            </a:pPr>
            <a:r>
              <a:rPr lang="en-GB" sz="1600" dirty="0">
                <a:latin typeface="Tw Cen MT Condensed" panose="020B0606020104020203" pitchFamily="34" charset="0"/>
              </a:rPr>
              <a:t>(This keeps the flight of the </a:t>
            </a:r>
            <a:r>
              <a:rPr lang="en-GB" sz="1600" dirty="0" smtClean="0">
                <a:latin typeface="Tw Cen MT Condensed" panose="020B0606020104020203" pitchFamily="34" charset="0"/>
              </a:rPr>
              <a:t>ball </a:t>
            </a:r>
            <a:r>
              <a:rPr lang="en-GB" sz="1600" dirty="0">
                <a:latin typeface="Tw Cen MT Condensed" panose="020B0606020104020203" pitchFamily="34" charset="0"/>
              </a:rPr>
              <a:t>low</a:t>
            </a:r>
            <a:r>
              <a:rPr lang="en-GB" sz="1600" dirty="0" smtClean="0">
                <a:latin typeface="Tw Cen MT Condensed" panose="020B0606020104020203" pitchFamily="34" charset="0"/>
              </a:rPr>
              <a:t>)</a:t>
            </a:r>
            <a:endParaRPr lang="en-GB" altLang="en-US" sz="1600" u="sng" dirty="0">
              <a:latin typeface="Tw Cen MT Condensed" pitchFamily="34" charset="0"/>
            </a:endParaRPr>
          </a:p>
        </p:txBody>
      </p:sp>
      <p:sp>
        <p:nvSpPr>
          <p:cNvPr id="15" name="TextBox 69"/>
          <p:cNvSpPr txBox="1">
            <a:spLocks noChangeArrowheads="1"/>
          </p:cNvSpPr>
          <p:nvPr/>
        </p:nvSpPr>
        <p:spPr bwMode="auto">
          <a:xfrm>
            <a:off x="178941" y="2375009"/>
            <a:ext cx="4321051" cy="206210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marL="342900" indent="-342900"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1600" u="sng" dirty="0">
                <a:latin typeface="Tw Cen MT Condensed" pitchFamily="34" charset="0"/>
              </a:rPr>
              <a:t>2</a:t>
            </a:r>
            <a:r>
              <a:rPr lang="en-GB" altLang="en-US" sz="1600" u="sng" dirty="0" smtClean="0">
                <a:latin typeface="Tw Cen MT Condensed" pitchFamily="34" charset="0"/>
              </a:rPr>
              <a:t>. Passing Gates!</a:t>
            </a:r>
          </a:p>
          <a:p>
            <a:pPr eaLnBrk="1" hangingPunct="1">
              <a:spcBef>
                <a:spcPct val="0"/>
              </a:spcBef>
              <a:buFontTx/>
              <a:buNone/>
            </a:pPr>
            <a:endParaRPr lang="en-GB" altLang="en-US" sz="1600" u="sng" dirty="0">
              <a:latin typeface="Tw Cen MT Condensed" pitchFamily="34" charset="0"/>
            </a:endParaRPr>
          </a:p>
          <a:p>
            <a:pPr eaLnBrk="1" hangingPunct="1">
              <a:spcBef>
                <a:spcPct val="0"/>
              </a:spcBef>
              <a:buFontTx/>
              <a:buNone/>
            </a:pPr>
            <a:r>
              <a:rPr lang="en-GB" altLang="en-US" sz="1600" b="1" i="1" u="sng" dirty="0" smtClean="0">
                <a:latin typeface="Tw Cen MT Condensed" pitchFamily="34" charset="0"/>
              </a:rPr>
              <a:t>Pair children by ability.</a:t>
            </a:r>
          </a:p>
          <a:p>
            <a:pPr eaLnBrk="1" hangingPunct="1">
              <a:spcBef>
                <a:spcPct val="0"/>
              </a:spcBef>
              <a:buFontTx/>
              <a:buNone/>
            </a:pPr>
            <a:r>
              <a:rPr lang="en-GB" altLang="en-US" sz="1600" dirty="0" smtClean="0">
                <a:latin typeface="Tw Cen MT Condensed" pitchFamily="34" charset="0"/>
              </a:rPr>
              <a:t>Children must pass through the</a:t>
            </a:r>
          </a:p>
          <a:p>
            <a:pPr eaLnBrk="1" hangingPunct="1">
              <a:spcBef>
                <a:spcPct val="0"/>
              </a:spcBef>
              <a:buFontTx/>
              <a:buNone/>
            </a:pPr>
            <a:r>
              <a:rPr lang="en-GB" altLang="en-US" sz="1600" dirty="0" smtClean="0">
                <a:latin typeface="Tw Cen MT Condensed" pitchFamily="34" charset="0"/>
              </a:rPr>
              <a:t>gates, then dribble and find</a:t>
            </a:r>
          </a:p>
          <a:p>
            <a:pPr eaLnBrk="1" hangingPunct="1">
              <a:spcBef>
                <a:spcPct val="0"/>
              </a:spcBef>
              <a:buFontTx/>
              <a:buNone/>
            </a:pPr>
            <a:r>
              <a:rPr lang="en-GB" altLang="en-US" sz="1600" dirty="0" smtClean="0">
                <a:latin typeface="Tw Cen MT Condensed" pitchFamily="34" charset="0"/>
              </a:rPr>
              <a:t>another one!</a:t>
            </a:r>
          </a:p>
          <a:p>
            <a:pPr eaLnBrk="1" hangingPunct="1">
              <a:spcBef>
                <a:spcPct val="0"/>
              </a:spcBef>
              <a:buFontTx/>
              <a:buNone/>
            </a:pPr>
            <a:endParaRPr lang="en-GB" altLang="en-US" sz="1600" dirty="0" smtClean="0">
              <a:latin typeface="Tw Cen MT Condensed" pitchFamily="34" charset="0"/>
            </a:endParaRPr>
          </a:p>
          <a:p>
            <a:pPr eaLnBrk="1" hangingPunct="1">
              <a:spcBef>
                <a:spcPct val="0"/>
              </a:spcBef>
              <a:buFontTx/>
              <a:buNone/>
            </a:pPr>
            <a:r>
              <a:rPr lang="en-GB" altLang="en-US" sz="1600" b="1" dirty="0" smtClean="0">
                <a:latin typeface="Tw Cen MT Condensed" pitchFamily="34" charset="0"/>
              </a:rPr>
              <a:t>PROGRESSION - </a:t>
            </a:r>
            <a:r>
              <a:rPr lang="en-GB" altLang="en-US" sz="1600" dirty="0" smtClean="0">
                <a:latin typeface="Tw Cen MT Condensed" pitchFamily="34" charset="0"/>
              </a:rPr>
              <a:t> </a:t>
            </a:r>
            <a:endParaRPr lang="en-GB" altLang="en-US" sz="1600" dirty="0">
              <a:latin typeface="Tw Cen MT Condensed" pitchFamily="34" charset="0"/>
            </a:endParaRPr>
          </a:p>
        </p:txBody>
      </p:sp>
      <p:sp>
        <p:nvSpPr>
          <p:cNvPr id="23" name="TextBox 22"/>
          <p:cNvSpPr txBox="1"/>
          <p:nvPr/>
        </p:nvSpPr>
        <p:spPr>
          <a:xfrm>
            <a:off x="611560" y="3836655"/>
            <a:ext cx="3707905" cy="584775"/>
          </a:xfrm>
          <a:prstGeom prst="rect">
            <a:avLst/>
          </a:prstGeom>
          <a:noFill/>
        </p:spPr>
        <p:txBody>
          <a:bodyPr wrap="square" rtlCol="0">
            <a:spAutoFit/>
          </a:bodyPr>
          <a:lstStyle/>
          <a:p>
            <a:pPr algn="ctr"/>
            <a:r>
              <a:rPr lang="en-GB" sz="1600" b="1" dirty="0" smtClean="0">
                <a:solidFill>
                  <a:srgbClr val="FF0000"/>
                </a:solidFill>
                <a:latin typeface="Tw Cen MT Condensed" panose="020B0606020104020203" pitchFamily="34" charset="0"/>
              </a:rPr>
              <a:t>“How many passes can you</a:t>
            </a:r>
          </a:p>
          <a:p>
            <a:pPr algn="ctr"/>
            <a:r>
              <a:rPr lang="en-GB" sz="1600" b="1" dirty="0" smtClean="0">
                <a:solidFill>
                  <a:srgbClr val="FF0000"/>
                </a:solidFill>
                <a:latin typeface="Tw Cen MT Condensed" panose="020B0606020104020203" pitchFamily="34" charset="0"/>
              </a:rPr>
              <a:t> do in 1 minute?! Go!”</a:t>
            </a:r>
            <a:endParaRPr lang="en-GB" sz="1600" b="1" dirty="0">
              <a:solidFill>
                <a:srgbClr val="FF0000"/>
              </a:solidFill>
              <a:latin typeface="Tw Cen MT Condensed" panose="020B0606020104020203" pitchFamily="34" charset="0"/>
            </a:endParaRPr>
          </a:p>
        </p:txBody>
      </p:sp>
      <p:pic>
        <p:nvPicPr>
          <p:cNvPr id="24" name="Picture 7"/>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22193" t="32285" r="55112" b="14795"/>
          <a:stretch/>
        </p:blipFill>
        <p:spPr bwMode="auto">
          <a:xfrm>
            <a:off x="3712015" y="3702557"/>
            <a:ext cx="525059" cy="6886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5" name="Rectangle 24"/>
          <p:cNvSpPr/>
          <p:nvPr/>
        </p:nvSpPr>
        <p:spPr>
          <a:xfrm>
            <a:off x="2267745" y="2492895"/>
            <a:ext cx="2160240" cy="115212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Oval 25"/>
          <p:cNvSpPr/>
          <p:nvPr/>
        </p:nvSpPr>
        <p:spPr>
          <a:xfrm>
            <a:off x="2339752" y="2564904"/>
            <a:ext cx="70727" cy="72008"/>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Oval 26"/>
          <p:cNvSpPr/>
          <p:nvPr/>
        </p:nvSpPr>
        <p:spPr>
          <a:xfrm>
            <a:off x="2629065" y="2852936"/>
            <a:ext cx="70727" cy="72008"/>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Oval 27"/>
          <p:cNvSpPr/>
          <p:nvPr/>
        </p:nvSpPr>
        <p:spPr>
          <a:xfrm>
            <a:off x="4213241" y="3429000"/>
            <a:ext cx="70727" cy="72008"/>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Oval 28"/>
          <p:cNvSpPr/>
          <p:nvPr/>
        </p:nvSpPr>
        <p:spPr>
          <a:xfrm>
            <a:off x="4213241" y="2996952"/>
            <a:ext cx="70727" cy="72008"/>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Oval 29"/>
          <p:cNvSpPr/>
          <p:nvPr/>
        </p:nvSpPr>
        <p:spPr>
          <a:xfrm>
            <a:off x="2843808" y="3429000"/>
            <a:ext cx="70727" cy="72008"/>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Oval 30"/>
          <p:cNvSpPr/>
          <p:nvPr/>
        </p:nvSpPr>
        <p:spPr>
          <a:xfrm>
            <a:off x="2339752" y="3429000"/>
            <a:ext cx="70727" cy="72008"/>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Oval 31"/>
          <p:cNvSpPr/>
          <p:nvPr/>
        </p:nvSpPr>
        <p:spPr>
          <a:xfrm>
            <a:off x="2987824" y="2564904"/>
            <a:ext cx="70727" cy="72008"/>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Oval 32"/>
          <p:cNvSpPr/>
          <p:nvPr/>
        </p:nvSpPr>
        <p:spPr>
          <a:xfrm>
            <a:off x="2987824" y="2780928"/>
            <a:ext cx="70727" cy="72008"/>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Oval 33"/>
          <p:cNvSpPr/>
          <p:nvPr/>
        </p:nvSpPr>
        <p:spPr>
          <a:xfrm>
            <a:off x="3925209" y="3284984"/>
            <a:ext cx="70727" cy="72008"/>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Oval 34"/>
          <p:cNvSpPr/>
          <p:nvPr/>
        </p:nvSpPr>
        <p:spPr>
          <a:xfrm>
            <a:off x="3637177" y="3356992"/>
            <a:ext cx="70727" cy="72008"/>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Oval 35"/>
          <p:cNvSpPr/>
          <p:nvPr/>
        </p:nvSpPr>
        <p:spPr>
          <a:xfrm>
            <a:off x="4213241" y="2780928"/>
            <a:ext cx="70727" cy="72008"/>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Oval 36"/>
          <p:cNvSpPr/>
          <p:nvPr/>
        </p:nvSpPr>
        <p:spPr>
          <a:xfrm>
            <a:off x="3995936" y="2636912"/>
            <a:ext cx="70727" cy="72008"/>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Oval 37"/>
          <p:cNvSpPr/>
          <p:nvPr/>
        </p:nvSpPr>
        <p:spPr>
          <a:xfrm>
            <a:off x="2413041" y="3068960"/>
            <a:ext cx="70727" cy="72008"/>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Oval 38"/>
          <p:cNvSpPr/>
          <p:nvPr/>
        </p:nvSpPr>
        <p:spPr>
          <a:xfrm>
            <a:off x="2411760" y="3221360"/>
            <a:ext cx="70727" cy="72008"/>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Oval 39"/>
          <p:cNvSpPr/>
          <p:nvPr/>
        </p:nvSpPr>
        <p:spPr>
          <a:xfrm>
            <a:off x="3421153" y="2780928"/>
            <a:ext cx="70727" cy="72008"/>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Oval 40"/>
          <p:cNvSpPr/>
          <p:nvPr/>
        </p:nvSpPr>
        <p:spPr>
          <a:xfrm>
            <a:off x="3563888" y="2852936"/>
            <a:ext cx="70727" cy="72008"/>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Oval 41"/>
          <p:cNvSpPr/>
          <p:nvPr/>
        </p:nvSpPr>
        <p:spPr>
          <a:xfrm>
            <a:off x="3061113" y="3212976"/>
            <a:ext cx="70727" cy="72008"/>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Oval 42"/>
          <p:cNvSpPr/>
          <p:nvPr/>
        </p:nvSpPr>
        <p:spPr>
          <a:xfrm>
            <a:off x="3205129" y="3356992"/>
            <a:ext cx="70727" cy="72008"/>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TextBox 69"/>
          <p:cNvSpPr txBox="1">
            <a:spLocks noChangeArrowheads="1"/>
          </p:cNvSpPr>
          <p:nvPr/>
        </p:nvSpPr>
        <p:spPr bwMode="auto">
          <a:xfrm>
            <a:off x="179512" y="4505052"/>
            <a:ext cx="8785101" cy="2308324"/>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marL="342900" indent="-342900"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1600" u="sng" dirty="0" smtClean="0">
                <a:latin typeface="Tw Cen MT Condensed" pitchFamily="34" charset="0"/>
              </a:rPr>
              <a:t>4. Overload!</a:t>
            </a:r>
          </a:p>
          <a:p>
            <a:pPr marL="0" indent="0" eaLnBrk="1" hangingPunct="1">
              <a:spcBef>
                <a:spcPct val="0"/>
              </a:spcBef>
              <a:buNone/>
            </a:pPr>
            <a:endParaRPr lang="en-GB" sz="1600" b="1" i="1" u="sng" dirty="0" smtClean="0">
              <a:latin typeface="Tw Cen MT Condensed" panose="020B0606020104020203" pitchFamily="34" charset="0"/>
            </a:endParaRPr>
          </a:p>
          <a:p>
            <a:pPr marL="0" indent="0" eaLnBrk="1" hangingPunct="1">
              <a:spcBef>
                <a:spcPct val="0"/>
              </a:spcBef>
              <a:buNone/>
            </a:pPr>
            <a:endParaRPr lang="en-GB" sz="1600" b="1" i="1" u="sng" dirty="0">
              <a:latin typeface="Tw Cen MT Condensed" panose="020B0606020104020203" pitchFamily="34" charset="0"/>
            </a:endParaRPr>
          </a:p>
          <a:p>
            <a:pPr marL="0" indent="0" eaLnBrk="1" hangingPunct="1">
              <a:spcBef>
                <a:spcPct val="0"/>
              </a:spcBef>
              <a:buNone/>
            </a:pPr>
            <a:endParaRPr lang="en-GB" sz="1600" b="1" i="1" u="sng" dirty="0" smtClean="0">
              <a:latin typeface="Tw Cen MT Condensed" panose="020B0606020104020203" pitchFamily="34" charset="0"/>
            </a:endParaRPr>
          </a:p>
          <a:p>
            <a:pPr marL="0" indent="0" eaLnBrk="1" hangingPunct="1">
              <a:spcBef>
                <a:spcPct val="0"/>
              </a:spcBef>
              <a:buNone/>
            </a:pPr>
            <a:r>
              <a:rPr lang="en-GB" sz="1600" b="1" i="1" u="sng" dirty="0" smtClean="0">
                <a:latin typeface="Tw Cen MT Condensed" panose="020B0606020104020203" pitchFamily="34" charset="0"/>
              </a:rPr>
              <a:t>To </a:t>
            </a:r>
            <a:r>
              <a:rPr lang="en-GB" sz="1600" b="1" i="1" u="sng" dirty="0">
                <a:latin typeface="Tw Cen MT Condensed" panose="020B0606020104020203" pitchFamily="34" charset="0"/>
              </a:rPr>
              <a:t>start with make sure each group has </a:t>
            </a:r>
            <a:r>
              <a:rPr lang="en-GB" sz="1600" b="1" i="1" u="sng" dirty="0" smtClean="0">
                <a:latin typeface="Tw Cen MT Condensed" panose="020B0606020104020203" pitchFamily="34" charset="0"/>
              </a:rPr>
              <a:t>three</a:t>
            </a:r>
          </a:p>
          <a:p>
            <a:pPr marL="0" indent="0" eaLnBrk="1" hangingPunct="1">
              <a:spcBef>
                <a:spcPct val="0"/>
              </a:spcBef>
              <a:buNone/>
            </a:pPr>
            <a:r>
              <a:rPr lang="en-GB" sz="1600" b="1" i="1" u="sng" dirty="0" smtClean="0">
                <a:latin typeface="Tw Cen MT Condensed" panose="020B0606020104020203" pitchFamily="34" charset="0"/>
              </a:rPr>
              <a:t>attackers </a:t>
            </a:r>
            <a:r>
              <a:rPr lang="en-GB" sz="1600" b="1" i="1" u="sng" dirty="0">
                <a:latin typeface="Tw Cen MT Condensed" panose="020B0606020104020203" pitchFamily="34" charset="0"/>
              </a:rPr>
              <a:t>vs one defender, as the activity </a:t>
            </a:r>
            <a:r>
              <a:rPr lang="en-GB" sz="1600" b="1" i="1" u="sng" dirty="0" smtClean="0">
                <a:latin typeface="Tw Cen MT Condensed" panose="020B0606020104020203" pitchFamily="34" charset="0"/>
              </a:rPr>
              <a:t>develops</a:t>
            </a:r>
          </a:p>
          <a:p>
            <a:pPr marL="0" indent="0" eaLnBrk="1" hangingPunct="1">
              <a:spcBef>
                <a:spcPct val="0"/>
              </a:spcBef>
              <a:buNone/>
            </a:pPr>
            <a:r>
              <a:rPr lang="en-GB" sz="1600" b="1" i="1" u="sng" dirty="0" smtClean="0">
                <a:latin typeface="Tw Cen MT Condensed" panose="020B0606020104020203" pitchFamily="34" charset="0"/>
              </a:rPr>
              <a:t>and </a:t>
            </a:r>
            <a:r>
              <a:rPr lang="en-GB" sz="1600" b="1" i="1" u="sng" dirty="0">
                <a:latin typeface="Tw Cen MT Condensed" panose="020B0606020104020203" pitchFamily="34" charset="0"/>
              </a:rPr>
              <a:t>the children progress this can be adapted </a:t>
            </a:r>
            <a:r>
              <a:rPr lang="en-GB" sz="1600" b="1" i="1" u="sng" dirty="0" smtClean="0">
                <a:latin typeface="Tw Cen MT Condensed" panose="020B0606020104020203" pitchFamily="34" charset="0"/>
              </a:rPr>
              <a:t>to</a:t>
            </a:r>
          </a:p>
          <a:p>
            <a:pPr marL="0" indent="0" eaLnBrk="1" hangingPunct="1">
              <a:spcBef>
                <a:spcPct val="0"/>
              </a:spcBef>
              <a:buNone/>
            </a:pPr>
            <a:r>
              <a:rPr lang="en-GB" sz="1600" b="1" i="1" u="sng" dirty="0" smtClean="0">
                <a:latin typeface="Tw Cen MT Condensed" panose="020B0606020104020203" pitchFamily="34" charset="0"/>
              </a:rPr>
              <a:t>2 </a:t>
            </a:r>
            <a:r>
              <a:rPr lang="en-GB" sz="1600" b="1" i="1" u="sng" dirty="0">
                <a:latin typeface="Tw Cen MT Condensed" panose="020B0606020104020203" pitchFamily="34" charset="0"/>
              </a:rPr>
              <a:t>vs 1 or even 2 vs 2 to really challenge the children.</a:t>
            </a:r>
            <a:endParaRPr lang="en-GB" sz="1600" u="sng" dirty="0">
              <a:latin typeface="Tw Cen MT Condensed" panose="020B0606020104020203" pitchFamily="34" charset="0"/>
            </a:endParaRPr>
          </a:p>
          <a:p>
            <a:pPr eaLnBrk="1" hangingPunct="1">
              <a:spcBef>
                <a:spcPct val="0"/>
              </a:spcBef>
              <a:buFontTx/>
              <a:buNone/>
            </a:pPr>
            <a:endParaRPr lang="en-GB" altLang="en-US" sz="1600" u="sng" dirty="0">
              <a:latin typeface="Tw Cen MT Condensed" pitchFamily="34" charset="0"/>
            </a:endParaRPr>
          </a:p>
        </p:txBody>
      </p:sp>
      <p:sp>
        <p:nvSpPr>
          <p:cNvPr id="45" name="AutoShape 2" descr="Related imag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53" name="Picture 7" descr="Boy Soccer Players"/>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547366" y="4647981"/>
            <a:ext cx="1224434" cy="797243"/>
          </a:xfrm>
          <a:prstGeom prst="rect">
            <a:avLst/>
          </a:prstGeom>
          <a:noFill/>
          <a:extLst>
            <a:ext uri="{909E8E84-426E-40DD-AFC4-6F175D3DCCD1}">
              <a14:hiddenFill xmlns:a14="http://schemas.microsoft.com/office/drawing/2010/main">
                <a:solidFill>
                  <a:srgbClr val="FFFFFF"/>
                </a:solidFill>
              </a14:hiddenFill>
            </a:ext>
          </a:extLst>
        </p:spPr>
      </p:pic>
      <p:sp>
        <p:nvSpPr>
          <p:cNvPr id="54" name="TextBox 69"/>
          <p:cNvSpPr txBox="1">
            <a:spLocks noChangeArrowheads="1"/>
          </p:cNvSpPr>
          <p:nvPr/>
        </p:nvSpPr>
        <p:spPr bwMode="auto">
          <a:xfrm>
            <a:off x="4643437" y="2375009"/>
            <a:ext cx="4321051" cy="206210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marL="342900" indent="-342900"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1600" u="sng" dirty="0" smtClean="0">
                <a:latin typeface="Tw Cen MT Condensed" pitchFamily="34" charset="0"/>
              </a:rPr>
              <a:t>3. Shooting (technique)</a:t>
            </a:r>
          </a:p>
          <a:p>
            <a:pPr marL="0" indent="0" eaLnBrk="1" hangingPunct="1">
              <a:spcBef>
                <a:spcPct val="0"/>
              </a:spcBef>
              <a:buFontTx/>
              <a:buNone/>
            </a:pPr>
            <a:r>
              <a:rPr lang="en-GB" altLang="en-US" sz="1600" dirty="0">
                <a:latin typeface="Tw Cen MT Condensed" panose="020B0606020104020203" pitchFamily="34" charset="0"/>
              </a:rPr>
              <a:t>Each target represents a </a:t>
            </a:r>
            <a:r>
              <a:rPr lang="en-GB" altLang="en-US" sz="1600" dirty="0" smtClean="0">
                <a:latin typeface="Tw Cen MT Condensed" panose="020B0606020104020203" pitchFamily="34" charset="0"/>
              </a:rPr>
              <a:t>number</a:t>
            </a:r>
          </a:p>
          <a:p>
            <a:pPr marL="0" indent="0" eaLnBrk="1" hangingPunct="1">
              <a:spcBef>
                <a:spcPct val="0"/>
              </a:spcBef>
              <a:buFontTx/>
              <a:buNone/>
            </a:pPr>
            <a:r>
              <a:rPr lang="en-GB" altLang="en-US" sz="1600" dirty="0" smtClean="0">
                <a:latin typeface="Tw Cen MT Condensed" panose="020B0606020104020203" pitchFamily="34" charset="0"/>
              </a:rPr>
              <a:t>of </a:t>
            </a:r>
            <a:r>
              <a:rPr lang="en-GB" altLang="en-US" sz="1600" dirty="0">
                <a:latin typeface="Tw Cen MT Condensed" panose="020B0606020104020203" pitchFamily="34" charset="0"/>
              </a:rPr>
              <a:t>points, every time it is a </a:t>
            </a:r>
            <a:r>
              <a:rPr lang="en-GB" altLang="en-US" sz="1600" dirty="0" smtClean="0">
                <a:latin typeface="Tw Cen MT Condensed" panose="020B0606020104020203" pitchFamily="34" charset="0"/>
              </a:rPr>
              <a:t>child’s</a:t>
            </a:r>
          </a:p>
          <a:p>
            <a:pPr marL="0" indent="0" eaLnBrk="1" hangingPunct="1">
              <a:spcBef>
                <a:spcPct val="0"/>
              </a:spcBef>
              <a:buFontTx/>
              <a:buNone/>
            </a:pPr>
            <a:r>
              <a:rPr lang="en-GB" altLang="en-US" sz="1600" dirty="0" smtClean="0">
                <a:latin typeface="Tw Cen MT Condensed" panose="020B0606020104020203" pitchFamily="34" charset="0"/>
              </a:rPr>
              <a:t>turn </a:t>
            </a:r>
            <a:r>
              <a:rPr lang="en-GB" altLang="en-US" sz="1600" dirty="0">
                <a:latin typeface="Tw Cen MT Condensed" panose="020B0606020104020203" pitchFamily="34" charset="0"/>
              </a:rPr>
              <a:t>– allow them to take 3 </a:t>
            </a:r>
            <a:r>
              <a:rPr lang="en-GB" altLang="en-US" sz="1600" dirty="0" smtClean="0">
                <a:latin typeface="Tw Cen MT Condensed" panose="020B0606020104020203" pitchFamily="34" charset="0"/>
              </a:rPr>
              <a:t>shots</a:t>
            </a:r>
          </a:p>
          <a:p>
            <a:pPr marL="0" indent="0" eaLnBrk="1" hangingPunct="1">
              <a:spcBef>
                <a:spcPct val="0"/>
              </a:spcBef>
              <a:buFontTx/>
              <a:buNone/>
            </a:pPr>
            <a:r>
              <a:rPr lang="en-GB" altLang="en-US" sz="1600" dirty="0" smtClean="0">
                <a:latin typeface="Tw Cen MT Condensed" panose="020B0606020104020203" pitchFamily="34" charset="0"/>
              </a:rPr>
              <a:t>minimum</a:t>
            </a:r>
            <a:r>
              <a:rPr lang="en-GB" altLang="en-US" sz="1600" dirty="0">
                <a:latin typeface="Tw Cen MT Condensed" panose="020B0606020104020203" pitchFamily="34" charset="0"/>
              </a:rPr>
              <a:t>!</a:t>
            </a:r>
            <a:endParaRPr lang="en-GB" altLang="en-US" sz="1600" u="sng" dirty="0" smtClean="0">
              <a:latin typeface="Tw Cen MT Condensed" pitchFamily="34" charset="0"/>
            </a:endParaRPr>
          </a:p>
          <a:p>
            <a:pPr marL="0" indent="0" eaLnBrk="1" hangingPunct="1">
              <a:spcBef>
                <a:spcPct val="0"/>
              </a:spcBef>
              <a:buNone/>
            </a:pPr>
            <a:r>
              <a:rPr lang="en-GB" altLang="en-US" sz="1600" b="1" i="1" u="sng" dirty="0">
                <a:latin typeface="Tw Cen MT Condensed" panose="020B0606020104020203" pitchFamily="34" charset="0"/>
              </a:rPr>
              <a:t>M/A further away, smaller </a:t>
            </a:r>
            <a:r>
              <a:rPr lang="en-GB" altLang="en-US" sz="1600" b="1" i="1" u="sng" dirty="0" smtClean="0">
                <a:latin typeface="Tw Cen MT Condensed" panose="020B0606020104020203" pitchFamily="34" charset="0"/>
              </a:rPr>
              <a:t>targets</a:t>
            </a:r>
          </a:p>
          <a:p>
            <a:pPr marL="0" indent="0" eaLnBrk="1" hangingPunct="1">
              <a:spcBef>
                <a:spcPct val="0"/>
              </a:spcBef>
              <a:buNone/>
            </a:pPr>
            <a:r>
              <a:rPr lang="en-GB" altLang="en-US" sz="1600" b="1" i="1" u="sng" dirty="0" smtClean="0">
                <a:latin typeface="Tw Cen MT Condensed" panose="020B0606020104020203" pitchFamily="34" charset="0"/>
              </a:rPr>
              <a:t>– </a:t>
            </a:r>
            <a:r>
              <a:rPr lang="en-GB" altLang="en-US" sz="1600" b="1" i="1" u="sng" dirty="0">
                <a:latin typeface="Tw Cen MT Condensed" panose="020B0606020104020203" pitchFamily="34" charset="0"/>
              </a:rPr>
              <a:t>Use weaker foot. </a:t>
            </a:r>
            <a:endParaRPr lang="en-GB" altLang="en-US" sz="1600" b="1" i="1" u="sng" dirty="0" smtClean="0">
              <a:latin typeface="Tw Cen MT Condensed" panose="020B0606020104020203" pitchFamily="34" charset="0"/>
            </a:endParaRPr>
          </a:p>
          <a:p>
            <a:pPr marL="0" indent="0" eaLnBrk="1" hangingPunct="1">
              <a:spcBef>
                <a:spcPct val="0"/>
              </a:spcBef>
              <a:buNone/>
            </a:pPr>
            <a:r>
              <a:rPr lang="en-GB" altLang="en-US" sz="1600" b="1" i="1" u="sng" dirty="0" smtClean="0">
                <a:latin typeface="Tw Cen MT Condensed" panose="020B0606020104020203" pitchFamily="34" charset="0"/>
              </a:rPr>
              <a:t>L/A </a:t>
            </a:r>
            <a:r>
              <a:rPr lang="en-GB" altLang="en-US" sz="1600" b="1" i="1" u="sng" dirty="0">
                <a:latin typeface="Tw Cen MT Condensed" panose="020B0606020104020203" pitchFamily="34" charset="0"/>
              </a:rPr>
              <a:t>close to target, large target</a:t>
            </a:r>
            <a:r>
              <a:rPr lang="en-GB" altLang="en-US" sz="1600" b="1" i="1" u="sng" dirty="0" smtClean="0">
                <a:latin typeface="Tw Cen MT Condensed" panose="020B0606020104020203" pitchFamily="34" charset="0"/>
              </a:rPr>
              <a:t>.</a:t>
            </a:r>
            <a:endParaRPr lang="en-GB" sz="1500" u="sng" dirty="0">
              <a:latin typeface="Tw Cen MT Condensed" panose="020B0606020104020203" pitchFamily="34" charset="0"/>
            </a:endParaRPr>
          </a:p>
        </p:txBody>
      </p:sp>
      <p:pic>
        <p:nvPicPr>
          <p:cNvPr id="55" name="Picture 2" descr="http://www.soccer-fans-info.com/image-files/soccer-fundamentals-shooting4.jpg">
            <a:hlinkClick r:id="rId7"/>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987824" y="836613"/>
            <a:ext cx="1116764" cy="1396394"/>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cxnSp>
        <p:nvCxnSpPr>
          <p:cNvPr id="56" name="Straight Connector 55"/>
          <p:cNvCxnSpPr/>
          <p:nvPr/>
        </p:nvCxnSpPr>
        <p:spPr>
          <a:xfrm>
            <a:off x="7812360" y="5085184"/>
            <a:ext cx="0" cy="173651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57" name="Picture 3"/>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24575" t="48705" r="57243" b="29446"/>
          <a:stretch/>
        </p:blipFill>
        <p:spPr bwMode="auto">
          <a:xfrm>
            <a:off x="5976797" y="4581128"/>
            <a:ext cx="971467" cy="6566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8" name="Multiply 57"/>
          <p:cNvSpPr/>
          <p:nvPr/>
        </p:nvSpPr>
        <p:spPr>
          <a:xfrm>
            <a:off x="6282510" y="5013176"/>
            <a:ext cx="360040" cy="351442"/>
          </a:xfrm>
          <a:prstGeom prst="mathMultiply">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 name="Multiply 58"/>
          <p:cNvSpPr/>
          <p:nvPr/>
        </p:nvSpPr>
        <p:spPr>
          <a:xfrm>
            <a:off x="5508104" y="6309320"/>
            <a:ext cx="360040" cy="351442"/>
          </a:xfrm>
          <a:prstGeom prst="mathMultiply">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 name="Multiply 59"/>
          <p:cNvSpPr/>
          <p:nvPr/>
        </p:nvSpPr>
        <p:spPr>
          <a:xfrm>
            <a:off x="6300192" y="6309320"/>
            <a:ext cx="360040" cy="351442"/>
          </a:xfrm>
          <a:prstGeom prst="mathMultiply">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 name="Multiply 60"/>
          <p:cNvSpPr/>
          <p:nvPr/>
        </p:nvSpPr>
        <p:spPr>
          <a:xfrm>
            <a:off x="7164288" y="6309320"/>
            <a:ext cx="360040" cy="351442"/>
          </a:xfrm>
          <a:prstGeom prst="mathMultiply">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2" name="Picture 2" descr="Image result for football 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328344" y="6017733"/>
            <a:ext cx="303736" cy="291587"/>
          </a:xfrm>
          <a:prstGeom prst="rect">
            <a:avLst/>
          </a:prstGeom>
          <a:noFill/>
          <a:extLst>
            <a:ext uri="{909E8E84-426E-40DD-AFC4-6F175D3DCCD1}">
              <a14:hiddenFill xmlns:a14="http://schemas.microsoft.com/office/drawing/2010/main">
                <a:solidFill>
                  <a:srgbClr val="FFFFFF"/>
                </a:solidFill>
              </a14:hiddenFill>
            </a:ext>
          </a:extLst>
        </p:spPr>
      </p:pic>
      <p:pic>
        <p:nvPicPr>
          <p:cNvPr id="63" name="Picture 5" descr="Goal Word with Soccer Ball"/>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rot="1296468">
            <a:off x="7186513" y="4859478"/>
            <a:ext cx="1685125" cy="434763"/>
          </a:xfrm>
          <a:prstGeom prst="rect">
            <a:avLst/>
          </a:prstGeom>
          <a:noFill/>
          <a:extLst>
            <a:ext uri="{909E8E84-426E-40DD-AFC4-6F175D3DCCD1}">
              <a14:hiddenFill xmlns:a14="http://schemas.microsoft.com/office/drawing/2010/main">
                <a:solidFill>
                  <a:srgbClr val="FFFFFF"/>
                </a:solidFill>
              </a14:hiddenFill>
            </a:ext>
          </a:extLst>
        </p:spPr>
      </p:pic>
      <p:cxnSp>
        <p:nvCxnSpPr>
          <p:cNvPr id="64" name="Straight Connector 63"/>
          <p:cNvCxnSpPr/>
          <p:nvPr/>
        </p:nvCxnSpPr>
        <p:spPr>
          <a:xfrm>
            <a:off x="5220072" y="5076859"/>
            <a:ext cx="0" cy="173651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5" name="Oval 64"/>
          <p:cNvSpPr/>
          <p:nvPr/>
        </p:nvSpPr>
        <p:spPr>
          <a:xfrm>
            <a:off x="7884368" y="3933056"/>
            <a:ext cx="70727" cy="72008"/>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6" name="Isosceles Triangle 65"/>
          <p:cNvSpPr/>
          <p:nvPr/>
        </p:nvSpPr>
        <p:spPr>
          <a:xfrm>
            <a:off x="7019700" y="2996952"/>
            <a:ext cx="144302" cy="144016"/>
          </a:xfrm>
          <a:prstGeom prst="triangl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7" name="Isosceles Triangle 66"/>
          <p:cNvSpPr/>
          <p:nvPr/>
        </p:nvSpPr>
        <p:spPr>
          <a:xfrm>
            <a:off x="7451748" y="2996952"/>
            <a:ext cx="144302" cy="144016"/>
          </a:xfrm>
          <a:prstGeom prst="triangl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8" name="Isosceles Triangle 67"/>
          <p:cNvSpPr/>
          <p:nvPr/>
        </p:nvSpPr>
        <p:spPr>
          <a:xfrm>
            <a:off x="7596050" y="2996952"/>
            <a:ext cx="144302" cy="144016"/>
          </a:xfrm>
          <a:prstGeom prst="triangl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9" name="Isosceles Triangle 68"/>
          <p:cNvSpPr/>
          <p:nvPr/>
        </p:nvSpPr>
        <p:spPr>
          <a:xfrm>
            <a:off x="8099820" y="2996952"/>
            <a:ext cx="144302" cy="144016"/>
          </a:xfrm>
          <a:prstGeom prst="triangl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0" name="Isosceles Triangle 69"/>
          <p:cNvSpPr/>
          <p:nvPr/>
        </p:nvSpPr>
        <p:spPr>
          <a:xfrm>
            <a:off x="8244122" y="2996952"/>
            <a:ext cx="144302" cy="144016"/>
          </a:xfrm>
          <a:prstGeom prst="triangl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1" name="Isosceles Triangle 70"/>
          <p:cNvSpPr/>
          <p:nvPr/>
        </p:nvSpPr>
        <p:spPr>
          <a:xfrm>
            <a:off x="8676170" y="2996952"/>
            <a:ext cx="144302" cy="144016"/>
          </a:xfrm>
          <a:prstGeom prst="triangl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2" name="TextBox 71"/>
          <p:cNvSpPr txBox="1"/>
          <p:nvPr/>
        </p:nvSpPr>
        <p:spPr>
          <a:xfrm>
            <a:off x="7052087" y="2420888"/>
            <a:ext cx="472241" cy="276999"/>
          </a:xfrm>
          <a:prstGeom prst="rect">
            <a:avLst/>
          </a:prstGeom>
          <a:noFill/>
          <a:ln>
            <a:solidFill>
              <a:schemeClr val="tx1"/>
            </a:solidFill>
          </a:ln>
        </p:spPr>
        <p:txBody>
          <a:bodyPr wrap="square" rtlCol="0">
            <a:spAutoFit/>
          </a:bodyPr>
          <a:lstStyle/>
          <a:p>
            <a:pPr algn="ctr"/>
            <a:r>
              <a:rPr lang="en-GB" sz="1200" dirty="0" smtClean="0">
                <a:latin typeface="Tw Cen MT Condensed" panose="020B0606020104020203" pitchFamily="34" charset="0"/>
              </a:rPr>
              <a:t>2pts</a:t>
            </a:r>
            <a:endParaRPr lang="en-GB" sz="1200" dirty="0">
              <a:latin typeface="Tw Cen MT Condensed" panose="020B0606020104020203" pitchFamily="34" charset="0"/>
            </a:endParaRPr>
          </a:p>
        </p:txBody>
      </p:sp>
      <p:cxnSp>
        <p:nvCxnSpPr>
          <p:cNvPr id="74" name="Straight Arrow Connector 73"/>
          <p:cNvCxnSpPr/>
          <p:nvPr/>
        </p:nvCxnSpPr>
        <p:spPr>
          <a:xfrm>
            <a:off x="7288207" y="2708920"/>
            <a:ext cx="0" cy="32403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5" name="TextBox 74"/>
          <p:cNvSpPr txBox="1"/>
          <p:nvPr/>
        </p:nvSpPr>
        <p:spPr>
          <a:xfrm>
            <a:off x="8276223" y="2420888"/>
            <a:ext cx="472241" cy="276999"/>
          </a:xfrm>
          <a:prstGeom prst="rect">
            <a:avLst/>
          </a:prstGeom>
          <a:noFill/>
          <a:ln>
            <a:solidFill>
              <a:schemeClr val="tx1"/>
            </a:solidFill>
          </a:ln>
        </p:spPr>
        <p:txBody>
          <a:bodyPr wrap="square" rtlCol="0">
            <a:spAutoFit/>
          </a:bodyPr>
          <a:lstStyle/>
          <a:p>
            <a:pPr algn="ctr"/>
            <a:r>
              <a:rPr lang="en-GB" sz="1200" dirty="0" smtClean="0">
                <a:latin typeface="Tw Cen MT Condensed" panose="020B0606020104020203" pitchFamily="34" charset="0"/>
              </a:rPr>
              <a:t>2pts</a:t>
            </a:r>
            <a:endParaRPr lang="en-GB" sz="1200" dirty="0">
              <a:latin typeface="Tw Cen MT Condensed" panose="020B0606020104020203" pitchFamily="34" charset="0"/>
            </a:endParaRPr>
          </a:p>
        </p:txBody>
      </p:sp>
      <p:cxnSp>
        <p:nvCxnSpPr>
          <p:cNvPr id="76" name="Straight Arrow Connector 75"/>
          <p:cNvCxnSpPr/>
          <p:nvPr/>
        </p:nvCxnSpPr>
        <p:spPr>
          <a:xfrm>
            <a:off x="8512343" y="2708920"/>
            <a:ext cx="0" cy="32403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7" name="TextBox 76"/>
          <p:cNvSpPr txBox="1"/>
          <p:nvPr/>
        </p:nvSpPr>
        <p:spPr>
          <a:xfrm>
            <a:off x="7668344" y="2420888"/>
            <a:ext cx="472241" cy="276999"/>
          </a:xfrm>
          <a:prstGeom prst="rect">
            <a:avLst/>
          </a:prstGeom>
          <a:noFill/>
          <a:ln>
            <a:solidFill>
              <a:schemeClr val="tx1"/>
            </a:solidFill>
          </a:ln>
        </p:spPr>
        <p:txBody>
          <a:bodyPr wrap="square" rtlCol="0">
            <a:spAutoFit/>
          </a:bodyPr>
          <a:lstStyle/>
          <a:p>
            <a:pPr algn="ctr"/>
            <a:r>
              <a:rPr lang="en-GB" sz="1200" dirty="0">
                <a:latin typeface="Tw Cen MT Condensed" panose="020B0606020104020203" pitchFamily="34" charset="0"/>
              </a:rPr>
              <a:t>5</a:t>
            </a:r>
            <a:r>
              <a:rPr lang="en-GB" sz="1200" dirty="0" smtClean="0">
                <a:latin typeface="Tw Cen MT Condensed" panose="020B0606020104020203" pitchFamily="34" charset="0"/>
              </a:rPr>
              <a:t>pts</a:t>
            </a:r>
            <a:endParaRPr lang="en-GB" sz="1200" dirty="0">
              <a:latin typeface="Tw Cen MT Condensed" panose="020B0606020104020203" pitchFamily="34" charset="0"/>
            </a:endParaRPr>
          </a:p>
        </p:txBody>
      </p:sp>
      <p:cxnSp>
        <p:nvCxnSpPr>
          <p:cNvPr id="78" name="Straight Arrow Connector 77"/>
          <p:cNvCxnSpPr/>
          <p:nvPr/>
        </p:nvCxnSpPr>
        <p:spPr>
          <a:xfrm>
            <a:off x="7904464" y="2708920"/>
            <a:ext cx="0" cy="32403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5729457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1403350" y="42863"/>
            <a:ext cx="6481763" cy="649287"/>
          </a:xfrm>
          <a:prstGeom prst="rect">
            <a:avLst/>
          </a:prstGeom>
          <a:solidFill>
            <a:srgbClr val="00B050"/>
          </a:solidFill>
          <a:ln w="9525">
            <a:solidFill>
              <a:schemeClr val="tx1"/>
            </a:solidFill>
            <a:miter lim="800000"/>
            <a:headEnd/>
            <a:tailEnd/>
          </a:ln>
        </p:spPr>
        <p:txBody>
          <a:bodyPr anchor="ctr">
            <a:normAutofit/>
          </a:bodyPr>
          <a:lstStyle/>
          <a:p>
            <a:pPr algn="ctr" fontAlgn="auto">
              <a:spcBef>
                <a:spcPts val="0"/>
              </a:spcBef>
              <a:spcAft>
                <a:spcPts val="0"/>
              </a:spcAft>
              <a:defRPr/>
            </a:pPr>
            <a:r>
              <a:rPr lang="en-GB" sz="2400" dirty="0" smtClean="0">
                <a:latin typeface="Tw Cen MT Condensed Extra Bold" panose="020B0803020202020204" pitchFamily="34" charset="0"/>
                <a:ea typeface="+mj-ea"/>
                <a:cs typeface="+mj-cs"/>
              </a:rPr>
              <a:t> Football Year 1- Lesson </a:t>
            </a:r>
            <a:r>
              <a:rPr lang="en-GB" sz="2400" dirty="0">
                <a:latin typeface="Tw Cen MT Condensed Extra Bold" panose="020B0803020202020204" pitchFamily="34" charset="0"/>
                <a:ea typeface="+mj-ea"/>
                <a:cs typeface="+mj-cs"/>
              </a:rPr>
              <a:t>1  </a:t>
            </a:r>
          </a:p>
        </p:txBody>
      </p:sp>
      <p:pic>
        <p:nvPicPr>
          <p:cNvPr id="5" name="Picture 3"/>
          <p:cNvPicPr>
            <a:picLocks noChangeAspect="1" noChangeArrowheads="1"/>
          </p:cNvPicPr>
          <p:nvPr/>
        </p:nvPicPr>
        <p:blipFill>
          <a:blip r:embed="rId2">
            <a:extLst>
              <a:ext uri="{28A0092B-C50C-407E-A947-70E740481C1C}">
                <a14:useLocalDpi xmlns:a14="http://schemas.microsoft.com/office/drawing/2010/main" val="0"/>
              </a:ext>
            </a:extLst>
          </a:blip>
          <a:srcRect t="18073" b="15977"/>
          <a:stretch>
            <a:fillRect/>
          </a:stretch>
        </p:blipFill>
        <p:spPr bwMode="auto">
          <a:xfrm>
            <a:off x="322263" y="-26988"/>
            <a:ext cx="1081087" cy="712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3"/>
          <p:cNvPicPr>
            <a:picLocks noChangeAspect="1" noChangeArrowheads="1"/>
          </p:cNvPicPr>
          <p:nvPr/>
        </p:nvPicPr>
        <p:blipFill>
          <a:blip r:embed="rId2">
            <a:extLst>
              <a:ext uri="{28A0092B-C50C-407E-A947-70E740481C1C}">
                <a14:useLocalDpi xmlns:a14="http://schemas.microsoft.com/office/drawing/2010/main" val="0"/>
              </a:ext>
            </a:extLst>
          </a:blip>
          <a:srcRect t="18073" b="15977"/>
          <a:stretch>
            <a:fillRect/>
          </a:stretch>
        </p:blipFill>
        <p:spPr bwMode="auto">
          <a:xfrm>
            <a:off x="7812088" y="-26988"/>
            <a:ext cx="1081087" cy="712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descr="Girl Kicking Soccer Ball"/>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94260" y="68262"/>
            <a:ext cx="577540" cy="59848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descr="Girl Soccer Player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16216" y="57527"/>
            <a:ext cx="904289" cy="590802"/>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6"/>
          <p:cNvSpPr txBox="1">
            <a:spLocks noChangeArrowheads="1"/>
          </p:cNvSpPr>
          <p:nvPr/>
        </p:nvSpPr>
        <p:spPr bwMode="auto">
          <a:xfrm>
            <a:off x="4643438" y="765175"/>
            <a:ext cx="4321175" cy="156966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1600" u="sng" dirty="0">
                <a:latin typeface="Tw Cen MT Condensed" pitchFamily="34" charset="0"/>
              </a:rPr>
              <a:t>Teaching Points – </a:t>
            </a:r>
            <a:r>
              <a:rPr lang="en-GB" altLang="en-US" sz="1600" u="sng" dirty="0" smtClean="0">
                <a:latin typeface="Tw Cen MT Condensed" pitchFamily="34" charset="0"/>
              </a:rPr>
              <a:t>Stopping</a:t>
            </a:r>
          </a:p>
          <a:p>
            <a:pPr eaLnBrk="1" hangingPunct="1">
              <a:spcBef>
                <a:spcPct val="0"/>
              </a:spcBef>
              <a:buFontTx/>
              <a:buNone/>
            </a:pPr>
            <a:r>
              <a:rPr lang="en-GB" altLang="en-US" sz="1600" dirty="0" smtClean="0">
                <a:latin typeface="Tw Cen MT Condensed" pitchFamily="34" charset="0"/>
              </a:rPr>
              <a:t>There is no right or</a:t>
            </a:r>
            <a:endParaRPr lang="en-GB" altLang="en-US" sz="1600" dirty="0">
              <a:latin typeface="Tw Cen MT Condensed" pitchFamily="34" charset="0"/>
            </a:endParaRPr>
          </a:p>
          <a:p>
            <a:pPr eaLnBrk="1" hangingPunct="1">
              <a:spcBef>
                <a:spcPct val="0"/>
              </a:spcBef>
              <a:buFontTx/>
              <a:buNone/>
            </a:pPr>
            <a:r>
              <a:rPr lang="en-GB" altLang="en-US" sz="1600" dirty="0">
                <a:latin typeface="Tw Cen MT Condensed" pitchFamily="34" charset="0"/>
              </a:rPr>
              <a:t>w</a:t>
            </a:r>
            <a:r>
              <a:rPr lang="en-GB" altLang="en-US" sz="1600" dirty="0" smtClean="0">
                <a:latin typeface="Tw Cen MT Condensed" pitchFamily="34" charset="0"/>
              </a:rPr>
              <a:t>rong way, either</a:t>
            </a:r>
          </a:p>
          <a:p>
            <a:pPr eaLnBrk="1" hangingPunct="1">
              <a:spcBef>
                <a:spcPct val="0"/>
              </a:spcBef>
              <a:buFontTx/>
              <a:buNone/>
            </a:pPr>
            <a:r>
              <a:rPr lang="en-GB" altLang="en-US" sz="1600" dirty="0">
                <a:latin typeface="Tw Cen MT Condensed" pitchFamily="34" charset="0"/>
              </a:rPr>
              <a:t>t</a:t>
            </a:r>
            <a:r>
              <a:rPr lang="en-GB" altLang="en-US" sz="1600" dirty="0" smtClean="0">
                <a:latin typeface="Tw Cen MT Condensed" pitchFamily="34" charset="0"/>
              </a:rPr>
              <a:t>he side of the</a:t>
            </a:r>
            <a:endParaRPr lang="en-GB" altLang="en-US" sz="1600" dirty="0">
              <a:latin typeface="Tw Cen MT Condensed" pitchFamily="34" charset="0"/>
            </a:endParaRPr>
          </a:p>
          <a:p>
            <a:pPr eaLnBrk="1" hangingPunct="1">
              <a:spcBef>
                <a:spcPct val="0"/>
              </a:spcBef>
              <a:buFontTx/>
              <a:buNone/>
            </a:pPr>
            <a:r>
              <a:rPr lang="en-GB" altLang="en-US" sz="1600" dirty="0">
                <a:latin typeface="Tw Cen MT Condensed" pitchFamily="34" charset="0"/>
              </a:rPr>
              <a:t>f</a:t>
            </a:r>
            <a:r>
              <a:rPr lang="en-GB" altLang="en-US" sz="1600" dirty="0" smtClean="0">
                <a:latin typeface="Tw Cen MT Condensed" pitchFamily="34" charset="0"/>
              </a:rPr>
              <a:t>oot or the sole.</a:t>
            </a:r>
          </a:p>
          <a:p>
            <a:pPr eaLnBrk="1" hangingPunct="1">
              <a:spcBef>
                <a:spcPct val="0"/>
              </a:spcBef>
              <a:buFontTx/>
              <a:buNone/>
            </a:pPr>
            <a:r>
              <a:rPr lang="en-GB" altLang="en-US" sz="1600" u="sng" dirty="0" smtClean="0">
                <a:latin typeface="Tw Cen MT Condensed" pitchFamily="34" charset="0"/>
              </a:rPr>
              <a:t>Whichever comes natural!</a:t>
            </a:r>
          </a:p>
        </p:txBody>
      </p:sp>
      <p:sp>
        <p:nvSpPr>
          <p:cNvPr id="11" name="TextBox 6"/>
          <p:cNvSpPr txBox="1">
            <a:spLocks noChangeArrowheads="1"/>
          </p:cNvSpPr>
          <p:nvPr/>
        </p:nvSpPr>
        <p:spPr bwMode="auto">
          <a:xfrm>
            <a:off x="179388" y="764704"/>
            <a:ext cx="4321175" cy="156966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1600" u="sng" dirty="0">
                <a:latin typeface="Tw Cen MT Condensed" pitchFamily="34" charset="0"/>
              </a:rPr>
              <a:t>Teaching Points – </a:t>
            </a:r>
            <a:r>
              <a:rPr lang="en-GB" altLang="en-US" sz="1600" u="sng" dirty="0" smtClean="0">
                <a:latin typeface="Tw Cen MT Condensed" pitchFamily="34" charset="0"/>
              </a:rPr>
              <a:t>Dribbling</a:t>
            </a:r>
          </a:p>
          <a:p>
            <a:pPr eaLnBrk="1" hangingPunct="1">
              <a:spcBef>
                <a:spcPct val="0"/>
              </a:spcBef>
              <a:buFontTx/>
              <a:buNone/>
            </a:pPr>
            <a:r>
              <a:rPr lang="en-GB" altLang="en-US" sz="1600" dirty="0" smtClean="0">
                <a:latin typeface="Tw Cen MT Condensed" pitchFamily="34" charset="0"/>
              </a:rPr>
              <a:t>Encourage children to:</a:t>
            </a:r>
          </a:p>
          <a:p>
            <a:pPr eaLnBrk="1" hangingPunct="1">
              <a:spcBef>
                <a:spcPct val="0"/>
              </a:spcBef>
              <a:buFontTx/>
              <a:buNone/>
            </a:pPr>
            <a:r>
              <a:rPr lang="en-GB" altLang="en-US" sz="1600" dirty="0" smtClean="0">
                <a:latin typeface="Tw Cen MT Condensed" pitchFamily="34" charset="0"/>
              </a:rPr>
              <a:t>Keep the ball in front of them,</a:t>
            </a:r>
            <a:endParaRPr lang="en-GB" altLang="en-US" sz="1600" dirty="0">
              <a:latin typeface="Tw Cen MT Condensed" pitchFamily="34" charset="0"/>
            </a:endParaRPr>
          </a:p>
          <a:p>
            <a:pPr eaLnBrk="1" hangingPunct="1">
              <a:spcBef>
                <a:spcPct val="0"/>
              </a:spcBef>
              <a:buFontTx/>
              <a:buNone/>
            </a:pPr>
            <a:r>
              <a:rPr lang="en-GB" altLang="en-US" sz="1600" dirty="0">
                <a:latin typeface="Tw Cen MT Condensed" pitchFamily="34" charset="0"/>
              </a:rPr>
              <a:t>u</a:t>
            </a:r>
            <a:r>
              <a:rPr lang="en-GB" altLang="en-US" sz="1600" dirty="0" smtClean="0">
                <a:latin typeface="Tw Cen MT Condensed" pitchFamily="34" charset="0"/>
              </a:rPr>
              <a:t>se the part of the foot just</a:t>
            </a:r>
          </a:p>
          <a:p>
            <a:pPr eaLnBrk="1" hangingPunct="1">
              <a:spcBef>
                <a:spcPct val="0"/>
              </a:spcBef>
              <a:buFontTx/>
              <a:buNone/>
            </a:pPr>
            <a:r>
              <a:rPr lang="en-GB" altLang="en-US" sz="1600" dirty="0">
                <a:latin typeface="Tw Cen MT Condensed" pitchFamily="34" charset="0"/>
              </a:rPr>
              <a:t>t</a:t>
            </a:r>
            <a:r>
              <a:rPr lang="en-GB" altLang="en-US" sz="1600" dirty="0" smtClean="0">
                <a:latin typeface="Tw Cen MT Condensed" pitchFamily="34" charset="0"/>
              </a:rPr>
              <a:t>o the outside of the laces,</a:t>
            </a:r>
          </a:p>
          <a:p>
            <a:pPr eaLnBrk="1" hangingPunct="1">
              <a:spcBef>
                <a:spcPct val="0"/>
              </a:spcBef>
              <a:buFontTx/>
              <a:buNone/>
            </a:pPr>
            <a:r>
              <a:rPr lang="en-GB" altLang="en-US" sz="1600" dirty="0" smtClean="0">
                <a:latin typeface="Tw Cen MT Condensed" pitchFamily="34" charset="0"/>
              </a:rPr>
              <a:t>Lots of light touches</a:t>
            </a:r>
            <a:r>
              <a:rPr lang="en-GB" altLang="en-US" sz="1600" dirty="0">
                <a:latin typeface="Tw Cen MT Condensed" pitchFamily="34" charset="0"/>
              </a:rPr>
              <a:t>.</a:t>
            </a:r>
          </a:p>
        </p:txBody>
      </p:sp>
      <p:sp>
        <p:nvSpPr>
          <p:cNvPr id="14" name="TextBox 69"/>
          <p:cNvSpPr txBox="1">
            <a:spLocks noChangeArrowheads="1"/>
          </p:cNvSpPr>
          <p:nvPr/>
        </p:nvSpPr>
        <p:spPr bwMode="auto">
          <a:xfrm>
            <a:off x="179512" y="2334364"/>
            <a:ext cx="8785101" cy="181588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marL="342900" indent="-342900"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1600" u="sng" dirty="0" smtClean="0">
                <a:latin typeface="Tw Cen MT Condensed" pitchFamily="34" charset="0"/>
              </a:rPr>
              <a:t>2. Dribbling</a:t>
            </a:r>
            <a:endParaRPr lang="en-GB" altLang="en-US" sz="1600" u="sng" dirty="0">
              <a:latin typeface="Tw Cen MT Condensed" pitchFamily="34" charset="0"/>
            </a:endParaRPr>
          </a:p>
          <a:p>
            <a:pPr marL="0" indent="0" eaLnBrk="1" hangingPunct="1">
              <a:spcBef>
                <a:spcPct val="0"/>
              </a:spcBef>
              <a:buFontTx/>
              <a:buNone/>
            </a:pPr>
            <a:r>
              <a:rPr lang="en-GB" sz="1600" dirty="0">
                <a:latin typeface="Tw Cen MT Condensed" panose="020B0606020104020203" pitchFamily="34" charset="0"/>
              </a:rPr>
              <a:t>Mark out a line roughly 6-8m in front of the starting point</a:t>
            </a:r>
            <a:r>
              <a:rPr lang="en-GB" sz="1600" dirty="0" smtClean="0">
                <a:latin typeface="Tw Cen MT Condensed" panose="020B0606020104020203" pitchFamily="34" charset="0"/>
              </a:rPr>
              <a:t>.</a:t>
            </a:r>
          </a:p>
          <a:p>
            <a:pPr marL="0" indent="0" eaLnBrk="1" hangingPunct="1">
              <a:spcBef>
                <a:spcPct val="0"/>
              </a:spcBef>
              <a:buFontTx/>
              <a:buNone/>
            </a:pPr>
            <a:r>
              <a:rPr lang="en-GB" sz="1600" dirty="0" smtClean="0">
                <a:latin typeface="Tw Cen MT Condensed" panose="020B0606020104020203" pitchFamily="34" charset="0"/>
              </a:rPr>
              <a:t>Demonstrate </a:t>
            </a:r>
            <a:r>
              <a:rPr lang="en-GB" sz="1600" dirty="0">
                <a:latin typeface="Tw Cen MT Condensed" panose="020B0606020104020203" pitchFamily="34" charset="0"/>
              </a:rPr>
              <a:t>to the children the correct technique for </a:t>
            </a:r>
            <a:r>
              <a:rPr lang="en-GB" sz="1600" dirty="0" smtClean="0">
                <a:latin typeface="Tw Cen MT Condensed" panose="020B0606020104020203" pitchFamily="34" charset="0"/>
              </a:rPr>
              <a:t>dribbling</a:t>
            </a:r>
          </a:p>
          <a:p>
            <a:pPr marL="0" indent="0" eaLnBrk="1" hangingPunct="1">
              <a:spcBef>
                <a:spcPct val="0"/>
              </a:spcBef>
              <a:buFontTx/>
              <a:buNone/>
            </a:pPr>
            <a:r>
              <a:rPr lang="en-GB" sz="1600" dirty="0" smtClean="0">
                <a:latin typeface="Tw Cen MT Condensed" panose="020B0606020104020203" pitchFamily="34" charset="0"/>
              </a:rPr>
              <a:t>(</a:t>
            </a:r>
            <a:r>
              <a:rPr lang="en-GB" sz="1600" dirty="0">
                <a:latin typeface="Tw Cen MT Condensed" panose="020B0606020104020203" pitchFamily="34" charset="0"/>
              </a:rPr>
              <a:t>see overleaf</a:t>
            </a:r>
            <a:r>
              <a:rPr lang="en-GB" sz="1600" dirty="0" smtClean="0">
                <a:latin typeface="Tw Cen MT Condensed" panose="020B0606020104020203" pitchFamily="34" charset="0"/>
              </a:rPr>
              <a:t>). Number </a:t>
            </a:r>
            <a:r>
              <a:rPr lang="en-GB" sz="1600" dirty="0">
                <a:latin typeface="Tw Cen MT Condensed" panose="020B0606020104020203" pitchFamily="34" charset="0"/>
              </a:rPr>
              <a:t>1 dribbles out to the set point, </a:t>
            </a:r>
            <a:endParaRPr lang="en-GB" sz="1600" dirty="0" smtClean="0">
              <a:latin typeface="Tw Cen MT Condensed" panose="020B0606020104020203" pitchFamily="34" charset="0"/>
            </a:endParaRPr>
          </a:p>
          <a:p>
            <a:pPr marL="0" indent="0" eaLnBrk="1" hangingPunct="1">
              <a:spcBef>
                <a:spcPct val="0"/>
              </a:spcBef>
              <a:buFontTx/>
              <a:buNone/>
            </a:pPr>
            <a:r>
              <a:rPr lang="en-GB" sz="1600" dirty="0">
                <a:latin typeface="Tw Cen MT Condensed" panose="020B0606020104020203" pitchFamily="34" charset="0"/>
              </a:rPr>
              <a:t>s</a:t>
            </a:r>
            <a:r>
              <a:rPr lang="en-GB" sz="1600" dirty="0" smtClean="0">
                <a:latin typeface="Tw Cen MT Condensed" panose="020B0606020104020203" pitchFamily="34" charset="0"/>
              </a:rPr>
              <a:t>tops </a:t>
            </a:r>
            <a:r>
              <a:rPr lang="en-GB" sz="1600" dirty="0">
                <a:latin typeface="Tw Cen MT Condensed" panose="020B0606020104020203" pitchFamily="34" charset="0"/>
              </a:rPr>
              <a:t>then dribbles back.</a:t>
            </a:r>
            <a:endParaRPr lang="en-GB" altLang="en-US" sz="1600" dirty="0" smtClean="0">
              <a:latin typeface="Tw Cen MT Condensed" panose="020B0606020104020203" pitchFamily="34" charset="0"/>
            </a:endParaRPr>
          </a:p>
          <a:p>
            <a:pPr eaLnBrk="1" hangingPunct="1">
              <a:spcBef>
                <a:spcPct val="0"/>
              </a:spcBef>
              <a:buFontTx/>
              <a:buNone/>
            </a:pPr>
            <a:r>
              <a:rPr lang="en-GB" altLang="en-US" sz="1600" u="sng" dirty="0" smtClean="0">
                <a:latin typeface="Tw Cen MT Condensed" panose="020B0606020104020203" pitchFamily="34" charset="0"/>
              </a:rPr>
              <a:t>Mini-plenary – </a:t>
            </a:r>
            <a:r>
              <a:rPr lang="en-GB" altLang="en-US" sz="1600" dirty="0" smtClean="0">
                <a:latin typeface="Tw Cen MT Condensed" panose="020B0606020104020203" pitchFamily="34" charset="0"/>
              </a:rPr>
              <a:t>Demonstrate bad technique &amp; let the children</a:t>
            </a:r>
          </a:p>
          <a:p>
            <a:pPr marL="0" indent="0" eaLnBrk="1" hangingPunct="1">
              <a:spcBef>
                <a:spcPct val="0"/>
              </a:spcBef>
              <a:buNone/>
            </a:pPr>
            <a:r>
              <a:rPr lang="en-GB" altLang="en-US" sz="1600" dirty="0">
                <a:latin typeface="Tw Cen MT Condensed" panose="020B0606020104020203" pitchFamily="34" charset="0"/>
              </a:rPr>
              <a:t>s</a:t>
            </a:r>
            <a:r>
              <a:rPr lang="en-GB" altLang="en-US" sz="1600" dirty="0" smtClean="0">
                <a:latin typeface="Tw Cen MT Condensed" panose="020B0606020104020203" pitchFamily="34" charset="0"/>
              </a:rPr>
              <a:t>uggest how you could get improve!</a:t>
            </a:r>
            <a:endParaRPr lang="en-GB" altLang="en-US" sz="1600" dirty="0">
              <a:latin typeface="Tw Cen MT Condensed" panose="020B0606020104020203" pitchFamily="34" charset="0"/>
            </a:endParaRPr>
          </a:p>
        </p:txBody>
      </p:sp>
      <p:cxnSp>
        <p:nvCxnSpPr>
          <p:cNvPr id="15" name="Straight Connector 14"/>
          <p:cNvCxnSpPr/>
          <p:nvPr/>
        </p:nvCxnSpPr>
        <p:spPr>
          <a:xfrm>
            <a:off x="4644008" y="3482653"/>
            <a:ext cx="3744913"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4644008" y="2420888"/>
            <a:ext cx="3744913" cy="360362"/>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sp>
        <p:nvSpPr>
          <p:cNvPr id="17" name="Multiply 16"/>
          <p:cNvSpPr/>
          <p:nvPr/>
        </p:nvSpPr>
        <p:spPr>
          <a:xfrm>
            <a:off x="4717033" y="3627115"/>
            <a:ext cx="217488" cy="161925"/>
          </a:xfrm>
          <a:prstGeom prst="mathMultiply">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18" name="Multiply 17"/>
          <p:cNvSpPr/>
          <p:nvPr/>
        </p:nvSpPr>
        <p:spPr>
          <a:xfrm>
            <a:off x="4717033" y="3482653"/>
            <a:ext cx="217488" cy="161925"/>
          </a:xfrm>
          <a:prstGeom prst="mathMultiply">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19" name="Multiply 18"/>
          <p:cNvSpPr/>
          <p:nvPr/>
        </p:nvSpPr>
        <p:spPr>
          <a:xfrm>
            <a:off x="5290121" y="3627115"/>
            <a:ext cx="217487" cy="161925"/>
          </a:xfrm>
          <a:prstGeom prst="mathMultiply">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20" name="Multiply 19"/>
          <p:cNvSpPr/>
          <p:nvPr/>
        </p:nvSpPr>
        <p:spPr>
          <a:xfrm>
            <a:off x="5291708" y="3482653"/>
            <a:ext cx="217488" cy="161925"/>
          </a:xfrm>
          <a:prstGeom prst="mathMultiply">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21" name="Multiply 20"/>
          <p:cNvSpPr/>
          <p:nvPr/>
        </p:nvSpPr>
        <p:spPr>
          <a:xfrm>
            <a:off x="5939408" y="3609653"/>
            <a:ext cx="217488" cy="161925"/>
          </a:xfrm>
          <a:prstGeom prst="mathMultiply">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22" name="Multiply 21"/>
          <p:cNvSpPr/>
          <p:nvPr/>
        </p:nvSpPr>
        <p:spPr>
          <a:xfrm>
            <a:off x="5939408" y="3482653"/>
            <a:ext cx="217488" cy="161925"/>
          </a:xfrm>
          <a:prstGeom prst="mathMultiply">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23" name="Multiply 22"/>
          <p:cNvSpPr/>
          <p:nvPr/>
        </p:nvSpPr>
        <p:spPr>
          <a:xfrm>
            <a:off x="6587108" y="3609653"/>
            <a:ext cx="217488" cy="161925"/>
          </a:xfrm>
          <a:prstGeom prst="mathMultiply">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24" name="Multiply 23"/>
          <p:cNvSpPr/>
          <p:nvPr/>
        </p:nvSpPr>
        <p:spPr>
          <a:xfrm>
            <a:off x="6587108" y="3482653"/>
            <a:ext cx="217488" cy="161925"/>
          </a:xfrm>
          <a:prstGeom prst="mathMultiply">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25" name="Multiply 24"/>
          <p:cNvSpPr/>
          <p:nvPr/>
        </p:nvSpPr>
        <p:spPr>
          <a:xfrm>
            <a:off x="7090346" y="3609653"/>
            <a:ext cx="217487" cy="161925"/>
          </a:xfrm>
          <a:prstGeom prst="mathMultiply">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26" name="Multiply 25"/>
          <p:cNvSpPr/>
          <p:nvPr/>
        </p:nvSpPr>
        <p:spPr>
          <a:xfrm>
            <a:off x="7090346" y="3482653"/>
            <a:ext cx="217487" cy="161925"/>
          </a:xfrm>
          <a:prstGeom prst="mathMultiply">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27" name="Multiply 26"/>
          <p:cNvSpPr/>
          <p:nvPr/>
        </p:nvSpPr>
        <p:spPr>
          <a:xfrm>
            <a:off x="7666608" y="3609653"/>
            <a:ext cx="217488" cy="161925"/>
          </a:xfrm>
          <a:prstGeom prst="mathMultiply">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28" name="Multiply 27"/>
          <p:cNvSpPr/>
          <p:nvPr/>
        </p:nvSpPr>
        <p:spPr>
          <a:xfrm>
            <a:off x="7666608" y="3482653"/>
            <a:ext cx="217488" cy="161925"/>
          </a:xfrm>
          <a:prstGeom prst="mathMultiply">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35" name="TextBox 34"/>
          <p:cNvSpPr txBox="1"/>
          <p:nvPr/>
        </p:nvSpPr>
        <p:spPr>
          <a:xfrm>
            <a:off x="4139890" y="3388930"/>
            <a:ext cx="504118" cy="400110"/>
          </a:xfrm>
          <a:prstGeom prst="rect">
            <a:avLst/>
          </a:prstGeom>
          <a:noFill/>
        </p:spPr>
        <p:txBody>
          <a:bodyPr wrap="square" rtlCol="0">
            <a:spAutoFit/>
          </a:bodyPr>
          <a:lstStyle/>
          <a:p>
            <a:r>
              <a:rPr lang="en-GB" sz="2000" b="1" dirty="0" smtClean="0">
                <a:latin typeface="Tw Cen MT Condensed" panose="020B0606020104020203" pitchFamily="34" charset="0"/>
              </a:rPr>
              <a:t>L/A</a:t>
            </a:r>
            <a:endParaRPr lang="en-GB" sz="2000" b="1" dirty="0">
              <a:latin typeface="Tw Cen MT Condensed" panose="020B0606020104020203" pitchFamily="34" charset="0"/>
            </a:endParaRPr>
          </a:p>
        </p:txBody>
      </p:sp>
      <p:sp>
        <p:nvSpPr>
          <p:cNvPr id="36" name="TextBox 35"/>
          <p:cNvSpPr txBox="1"/>
          <p:nvPr/>
        </p:nvSpPr>
        <p:spPr>
          <a:xfrm>
            <a:off x="8388424" y="3338686"/>
            <a:ext cx="576126" cy="400110"/>
          </a:xfrm>
          <a:prstGeom prst="rect">
            <a:avLst/>
          </a:prstGeom>
          <a:noFill/>
        </p:spPr>
        <p:txBody>
          <a:bodyPr wrap="square" rtlCol="0">
            <a:spAutoFit/>
          </a:bodyPr>
          <a:lstStyle/>
          <a:p>
            <a:r>
              <a:rPr lang="en-GB" sz="2000" b="1" dirty="0">
                <a:latin typeface="Tw Cen MT Condensed" panose="020B0606020104020203" pitchFamily="34" charset="0"/>
              </a:rPr>
              <a:t>M</a:t>
            </a:r>
            <a:r>
              <a:rPr lang="en-GB" sz="2000" b="1" dirty="0" smtClean="0">
                <a:latin typeface="Tw Cen MT Condensed" panose="020B0606020104020203" pitchFamily="34" charset="0"/>
              </a:rPr>
              <a:t>/A</a:t>
            </a:r>
            <a:endParaRPr lang="en-GB" sz="2000" b="1" dirty="0">
              <a:latin typeface="Tw Cen MT Condensed" panose="020B0606020104020203" pitchFamily="34" charset="0"/>
            </a:endParaRPr>
          </a:p>
        </p:txBody>
      </p:sp>
      <p:sp>
        <p:nvSpPr>
          <p:cNvPr id="2" name="AutoShape 2" descr="Image result for football dribbli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027" name="Picture 3"/>
          <p:cNvPicPr>
            <a:picLocks noChangeAspect="1" noChangeArrowheads="1"/>
          </p:cNvPicPr>
          <p:nvPr/>
        </p:nvPicPr>
        <p:blipFill rotWithShape="1">
          <a:blip r:embed="rId5">
            <a:extLst>
              <a:ext uri="{28A0092B-C50C-407E-A947-70E740481C1C}">
                <a14:useLocalDpi xmlns:a14="http://schemas.microsoft.com/office/drawing/2010/main" val="0"/>
              </a:ext>
            </a:extLst>
          </a:blip>
          <a:srcRect l="19229" t="30780" r="65278" b="50000"/>
          <a:stretch/>
        </p:blipFill>
        <p:spPr bwMode="auto">
          <a:xfrm>
            <a:off x="2194260" y="796277"/>
            <a:ext cx="2161716" cy="15084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rotWithShape="1">
          <a:blip r:embed="rId6">
            <a:extLst>
              <a:ext uri="{28A0092B-C50C-407E-A947-70E740481C1C}">
                <a14:useLocalDpi xmlns:a14="http://schemas.microsoft.com/office/drawing/2010/main" val="0"/>
              </a:ext>
            </a:extLst>
          </a:blip>
          <a:srcRect l="30474" t="24546" r="54819" b="61843"/>
          <a:stretch/>
        </p:blipFill>
        <p:spPr bwMode="auto">
          <a:xfrm>
            <a:off x="7616147" y="836712"/>
            <a:ext cx="1310347" cy="682132"/>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029" name="Picture 5"/>
          <p:cNvPicPr>
            <a:picLocks noChangeAspect="1" noChangeArrowheads="1"/>
          </p:cNvPicPr>
          <p:nvPr/>
        </p:nvPicPr>
        <p:blipFill rotWithShape="1">
          <a:blip r:embed="rId7">
            <a:extLst>
              <a:ext uri="{28A0092B-C50C-407E-A947-70E740481C1C}">
                <a14:useLocalDpi xmlns:a14="http://schemas.microsoft.com/office/drawing/2010/main" val="0"/>
              </a:ext>
            </a:extLst>
          </a:blip>
          <a:srcRect l="25662" t="64876" r="66482" b="21630"/>
          <a:stretch/>
        </p:blipFill>
        <p:spPr bwMode="auto">
          <a:xfrm>
            <a:off x="6372200" y="1052736"/>
            <a:ext cx="1197348" cy="1156771"/>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3" name="Up-Down Arrow 2"/>
          <p:cNvSpPr/>
          <p:nvPr/>
        </p:nvSpPr>
        <p:spPr>
          <a:xfrm>
            <a:off x="4754138" y="2884874"/>
            <a:ext cx="143278" cy="504056"/>
          </a:xfrm>
          <a:prstGeom prst="upDownArrow">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7" name="Up-Down Arrow 116"/>
          <p:cNvSpPr/>
          <p:nvPr/>
        </p:nvSpPr>
        <p:spPr>
          <a:xfrm>
            <a:off x="5327225" y="2834630"/>
            <a:ext cx="143278" cy="504056"/>
          </a:xfrm>
          <a:prstGeom prst="upDownArrow">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8" name="Up-Down Arrow 117"/>
          <p:cNvSpPr/>
          <p:nvPr/>
        </p:nvSpPr>
        <p:spPr>
          <a:xfrm>
            <a:off x="5976513" y="2780928"/>
            <a:ext cx="143278" cy="504056"/>
          </a:xfrm>
          <a:prstGeom prst="upDownArrow">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9" name="Up-Down Arrow 118"/>
          <p:cNvSpPr/>
          <p:nvPr/>
        </p:nvSpPr>
        <p:spPr>
          <a:xfrm>
            <a:off x="6624213" y="2738249"/>
            <a:ext cx="143278" cy="504056"/>
          </a:xfrm>
          <a:prstGeom prst="upDownArrow">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0" name="Up-Down Arrow 119"/>
          <p:cNvSpPr/>
          <p:nvPr/>
        </p:nvSpPr>
        <p:spPr>
          <a:xfrm>
            <a:off x="7127450" y="2708920"/>
            <a:ext cx="143278" cy="504056"/>
          </a:xfrm>
          <a:prstGeom prst="upDownArrow">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1" name="Up-Down Arrow 120"/>
          <p:cNvSpPr/>
          <p:nvPr/>
        </p:nvSpPr>
        <p:spPr>
          <a:xfrm>
            <a:off x="7703713" y="2681300"/>
            <a:ext cx="143278" cy="504056"/>
          </a:xfrm>
          <a:prstGeom prst="upDownArrow">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2" name="TextBox 69"/>
          <p:cNvSpPr txBox="1">
            <a:spLocks noChangeArrowheads="1"/>
          </p:cNvSpPr>
          <p:nvPr/>
        </p:nvSpPr>
        <p:spPr bwMode="auto">
          <a:xfrm>
            <a:off x="179512" y="4149080"/>
            <a:ext cx="8785101" cy="255454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marL="342900" indent="-342900"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1600" u="sng" dirty="0" smtClean="0">
                <a:latin typeface="Tw Cen MT Condensed" pitchFamily="34" charset="0"/>
              </a:rPr>
              <a:t>3 &amp; 4. Traffic Lights</a:t>
            </a:r>
          </a:p>
          <a:p>
            <a:pPr eaLnBrk="1" hangingPunct="1">
              <a:spcBef>
                <a:spcPct val="0"/>
              </a:spcBef>
              <a:buFontTx/>
              <a:buNone/>
            </a:pPr>
            <a:endParaRPr lang="en-GB" altLang="en-US" sz="1600" u="sng" dirty="0" smtClean="0">
              <a:latin typeface="Tw Cen MT Condensed" pitchFamily="34" charset="0"/>
            </a:endParaRPr>
          </a:p>
          <a:p>
            <a:pPr eaLnBrk="1" hangingPunct="1">
              <a:spcBef>
                <a:spcPct val="0"/>
              </a:spcBef>
              <a:buFontTx/>
              <a:buNone/>
            </a:pPr>
            <a:r>
              <a:rPr lang="en-GB" altLang="en-US" sz="1600" dirty="0" smtClean="0">
                <a:latin typeface="Tw Cen MT Condensed" pitchFamily="34" charset="0"/>
              </a:rPr>
              <a:t>“Green”</a:t>
            </a:r>
          </a:p>
          <a:p>
            <a:pPr eaLnBrk="1" hangingPunct="1">
              <a:spcBef>
                <a:spcPct val="0"/>
              </a:spcBef>
              <a:buFontTx/>
              <a:buNone/>
            </a:pPr>
            <a:endParaRPr lang="en-GB" altLang="en-US" sz="1600" dirty="0" smtClean="0">
              <a:latin typeface="Tw Cen MT Condensed" pitchFamily="34" charset="0"/>
            </a:endParaRPr>
          </a:p>
          <a:p>
            <a:pPr eaLnBrk="1" hangingPunct="1">
              <a:spcBef>
                <a:spcPct val="0"/>
              </a:spcBef>
              <a:buFontTx/>
              <a:buNone/>
            </a:pPr>
            <a:r>
              <a:rPr lang="en-GB" altLang="en-US" sz="1600" dirty="0" smtClean="0">
                <a:latin typeface="Tw Cen MT Condensed" pitchFamily="34" charset="0"/>
              </a:rPr>
              <a:t>“Amber”</a:t>
            </a:r>
          </a:p>
          <a:p>
            <a:pPr eaLnBrk="1" hangingPunct="1">
              <a:spcBef>
                <a:spcPct val="0"/>
              </a:spcBef>
              <a:buFontTx/>
              <a:buNone/>
            </a:pPr>
            <a:endParaRPr lang="en-GB" altLang="en-US" sz="1600" dirty="0" smtClean="0">
              <a:latin typeface="Tw Cen MT Condensed" pitchFamily="34" charset="0"/>
            </a:endParaRPr>
          </a:p>
          <a:p>
            <a:pPr eaLnBrk="1" hangingPunct="1">
              <a:spcBef>
                <a:spcPct val="0"/>
              </a:spcBef>
              <a:buFontTx/>
              <a:buNone/>
            </a:pPr>
            <a:r>
              <a:rPr lang="en-GB" altLang="en-US" sz="1600" dirty="0" smtClean="0">
                <a:latin typeface="Tw Cen MT Condensed" pitchFamily="34" charset="0"/>
              </a:rPr>
              <a:t>“Red”</a:t>
            </a:r>
          </a:p>
          <a:p>
            <a:pPr eaLnBrk="1" hangingPunct="1">
              <a:spcBef>
                <a:spcPct val="0"/>
              </a:spcBef>
              <a:buFontTx/>
              <a:buNone/>
            </a:pPr>
            <a:endParaRPr lang="en-GB" altLang="en-US" sz="1600" dirty="0">
              <a:latin typeface="Tw Cen MT Condensed" pitchFamily="34" charset="0"/>
            </a:endParaRPr>
          </a:p>
          <a:p>
            <a:pPr eaLnBrk="1" hangingPunct="1">
              <a:spcBef>
                <a:spcPct val="0"/>
              </a:spcBef>
              <a:buFontTx/>
              <a:buNone/>
            </a:pPr>
            <a:endParaRPr lang="en-GB" altLang="en-US" sz="1600" u="sng" dirty="0" smtClean="0">
              <a:latin typeface="Tw Cen MT Condensed" pitchFamily="34" charset="0"/>
            </a:endParaRPr>
          </a:p>
          <a:p>
            <a:pPr eaLnBrk="1" hangingPunct="1">
              <a:spcBef>
                <a:spcPct val="0"/>
              </a:spcBef>
              <a:buFontTx/>
              <a:buNone/>
            </a:pPr>
            <a:endParaRPr lang="en-GB" altLang="en-US" sz="1600" u="sng" dirty="0">
              <a:latin typeface="Tw Cen MT Condensed" pitchFamily="34" charset="0"/>
            </a:endParaRPr>
          </a:p>
        </p:txBody>
      </p:sp>
      <p:sp>
        <p:nvSpPr>
          <p:cNvPr id="114" name="Oval 113"/>
          <p:cNvSpPr/>
          <p:nvPr/>
        </p:nvSpPr>
        <p:spPr>
          <a:xfrm>
            <a:off x="899592" y="4581128"/>
            <a:ext cx="360040" cy="360040"/>
          </a:xfrm>
          <a:prstGeom prst="ellipse">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4" name="Oval 123"/>
          <p:cNvSpPr/>
          <p:nvPr/>
        </p:nvSpPr>
        <p:spPr>
          <a:xfrm>
            <a:off x="899592" y="5085184"/>
            <a:ext cx="360040" cy="36004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5" name="Oval 124"/>
          <p:cNvSpPr/>
          <p:nvPr/>
        </p:nvSpPr>
        <p:spPr>
          <a:xfrm>
            <a:off x="899592" y="5589240"/>
            <a:ext cx="360040" cy="360040"/>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5" name="Frame 114"/>
          <p:cNvSpPr/>
          <p:nvPr/>
        </p:nvSpPr>
        <p:spPr>
          <a:xfrm>
            <a:off x="2339752" y="4509120"/>
            <a:ext cx="2308269" cy="1512168"/>
          </a:xfrm>
          <a:prstGeom prst="frame">
            <a:avLst>
              <a:gd name="adj1" fmla="val 4581"/>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27" name="Multiply 126"/>
          <p:cNvSpPr/>
          <p:nvPr/>
        </p:nvSpPr>
        <p:spPr>
          <a:xfrm>
            <a:off x="2482305" y="4653136"/>
            <a:ext cx="217487" cy="233933"/>
          </a:xfrm>
          <a:prstGeom prst="mathMultiply">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128" name="Multiply 127"/>
          <p:cNvSpPr/>
          <p:nvPr/>
        </p:nvSpPr>
        <p:spPr>
          <a:xfrm>
            <a:off x="3922465" y="4805536"/>
            <a:ext cx="217487" cy="233933"/>
          </a:xfrm>
          <a:prstGeom prst="mathMultiply">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129" name="Multiply 128"/>
          <p:cNvSpPr/>
          <p:nvPr/>
        </p:nvSpPr>
        <p:spPr>
          <a:xfrm>
            <a:off x="2842345" y="5643339"/>
            <a:ext cx="217487" cy="233933"/>
          </a:xfrm>
          <a:prstGeom prst="mathMultiply">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130" name="Multiply 129"/>
          <p:cNvSpPr/>
          <p:nvPr/>
        </p:nvSpPr>
        <p:spPr>
          <a:xfrm>
            <a:off x="4354513" y="5571331"/>
            <a:ext cx="217487" cy="233933"/>
          </a:xfrm>
          <a:prstGeom prst="mathMultiply">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131" name="Multiply 130"/>
          <p:cNvSpPr/>
          <p:nvPr/>
        </p:nvSpPr>
        <p:spPr>
          <a:xfrm>
            <a:off x="3274393" y="4581128"/>
            <a:ext cx="217487" cy="233933"/>
          </a:xfrm>
          <a:prstGeom prst="mathMultiply">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132" name="Multiply 131"/>
          <p:cNvSpPr/>
          <p:nvPr/>
        </p:nvSpPr>
        <p:spPr>
          <a:xfrm>
            <a:off x="3130377" y="5085184"/>
            <a:ext cx="217487" cy="233933"/>
          </a:xfrm>
          <a:prstGeom prst="mathMultiply">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133" name="Multiply 132"/>
          <p:cNvSpPr/>
          <p:nvPr/>
        </p:nvSpPr>
        <p:spPr>
          <a:xfrm>
            <a:off x="2483768" y="5301208"/>
            <a:ext cx="217487" cy="233933"/>
          </a:xfrm>
          <a:prstGeom prst="mathMultiply">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cxnSp>
        <p:nvCxnSpPr>
          <p:cNvPr id="123" name="Straight Arrow Connector 122"/>
          <p:cNvCxnSpPr/>
          <p:nvPr/>
        </p:nvCxnSpPr>
        <p:spPr>
          <a:xfrm flipV="1">
            <a:off x="3059094" y="5661248"/>
            <a:ext cx="434792" cy="11696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6" name="Straight Arrow Connector 135"/>
          <p:cNvCxnSpPr/>
          <p:nvPr/>
        </p:nvCxnSpPr>
        <p:spPr>
          <a:xfrm flipH="1" flipV="1">
            <a:off x="4356038" y="5085184"/>
            <a:ext cx="69202" cy="432049"/>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8" name="Straight Arrow Connector 137"/>
          <p:cNvCxnSpPr/>
          <p:nvPr/>
        </p:nvCxnSpPr>
        <p:spPr>
          <a:xfrm>
            <a:off x="3347864" y="5202152"/>
            <a:ext cx="362784" cy="31508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0" name="Straight Arrow Connector 139"/>
          <p:cNvCxnSpPr/>
          <p:nvPr/>
        </p:nvCxnSpPr>
        <p:spPr>
          <a:xfrm flipH="1">
            <a:off x="3923866" y="5085184"/>
            <a:ext cx="72071" cy="69303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4" name="Straight Arrow Connector 143"/>
          <p:cNvCxnSpPr/>
          <p:nvPr/>
        </p:nvCxnSpPr>
        <p:spPr>
          <a:xfrm flipV="1">
            <a:off x="3489136" y="4653136"/>
            <a:ext cx="542072" cy="4496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6" name="Straight Arrow Connector 145"/>
          <p:cNvCxnSpPr/>
          <p:nvPr/>
        </p:nvCxnSpPr>
        <p:spPr>
          <a:xfrm>
            <a:off x="2699792" y="4770104"/>
            <a:ext cx="290776" cy="26936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8" name="Straight Arrow Connector 147"/>
          <p:cNvCxnSpPr/>
          <p:nvPr/>
        </p:nvCxnSpPr>
        <p:spPr>
          <a:xfrm flipV="1">
            <a:off x="2627784" y="5039469"/>
            <a:ext cx="0" cy="23469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50" name="Frame 149"/>
          <p:cNvSpPr/>
          <p:nvPr/>
        </p:nvSpPr>
        <p:spPr>
          <a:xfrm>
            <a:off x="5868144" y="4509120"/>
            <a:ext cx="2308269" cy="1512168"/>
          </a:xfrm>
          <a:prstGeom prst="frame">
            <a:avLst>
              <a:gd name="adj1" fmla="val 4581"/>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51" name="Multiply 150"/>
          <p:cNvSpPr/>
          <p:nvPr/>
        </p:nvSpPr>
        <p:spPr>
          <a:xfrm>
            <a:off x="6010697" y="4653136"/>
            <a:ext cx="217487" cy="233933"/>
          </a:xfrm>
          <a:prstGeom prst="mathMultiply">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152" name="Multiply 151"/>
          <p:cNvSpPr/>
          <p:nvPr/>
        </p:nvSpPr>
        <p:spPr>
          <a:xfrm>
            <a:off x="7450857" y="4805536"/>
            <a:ext cx="217487" cy="233933"/>
          </a:xfrm>
          <a:prstGeom prst="mathMultiply">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153" name="Multiply 152"/>
          <p:cNvSpPr/>
          <p:nvPr/>
        </p:nvSpPr>
        <p:spPr>
          <a:xfrm>
            <a:off x="6370737" y="5643339"/>
            <a:ext cx="217487" cy="233933"/>
          </a:xfrm>
          <a:prstGeom prst="mathMultiply">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154" name="Multiply 153"/>
          <p:cNvSpPr/>
          <p:nvPr/>
        </p:nvSpPr>
        <p:spPr>
          <a:xfrm>
            <a:off x="7882905" y="5571331"/>
            <a:ext cx="217487" cy="233933"/>
          </a:xfrm>
          <a:prstGeom prst="mathMultiply">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156" name="Multiply 155"/>
          <p:cNvSpPr/>
          <p:nvPr/>
        </p:nvSpPr>
        <p:spPr>
          <a:xfrm>
            <a:off x="6658769" y="5085184"/>
            <a:ext cx="217487" cy="233933"/>
          </a:xfrm>
          <a:prstGeom prst="mathMultiply">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cxnSp>
        <p:nvCxnSpPr>
          <p:cNvPr id="158" name="Straight Arrow Connector 157"/>
          <p:cNvCxnSpPr/>
          <p:nvPr/>
        </p:nvCxnSpPr>
        <p:spPr>
          <a:xfrm flipV="1">
            <a:off x="6587486" y="5661248"/>
            <a:ext cx="434792" cy="11696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9" name="Straight Arrow Connector 158"/>
          <p:cNvCxnSpPr/>
          <p:nvPr/>
        </p:nvCxnSpPr>
        <p:spPr>
          <a:xfrm flipH="1" flipV="1">
            <a:off x="7884430" y="5085184"/>
            <a:ext cx="69202" cy="432049"/>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0" name="Straight Arrow Connector 159"/>
          <p:cNvCxnSpPr/>
          <p:nvPr/>
        </p:nvCxnSpPr>
        <p:spPr>
          <a:xfrm>
            <a:off x="6876256" y="5202152"/>
            <a:ext cx="362784" cy="31508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1" name="Straight Arrow Connector 160"/>
          <p:cNvCxnSpPr/>
          <p:nvPr/>
        </p:nvCxnSpPr>
        <p:spPr>
          <a:xfrm flipH="1">
            <a:off x="7452258" y="5085184"/>
            <a:ext cx="72071" cy="69303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3" name="Straight Arrow Connector 162"/>
          <p:cNvCxnSpPr/>
          <p:nvPr/>
        </p:nvCxnSpPr>
        <p:spPr>
          <a:xfrm>
            <a:off x="6228184" y="4770104"/>
            <a:ext cx="290776" cy="26936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65" name="Multiply 164"/>
          <p:cNvSpPr/>
          <p:nvPr/>
        </p:nvSpPr>
        <p:spPr>
          <a:xfrm>
            <a:off x="5578649" y="5013176"/>
            <a:ext cx="217487" cy="233933"/>
          </a:xfrm>
          <a:prstGeom prst="mathMultiply">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166" name="Multiply 165"/>
          <p:cNvSpPr/>
          <p:nvPr/>
        </p:nvSpPr>
        <p:spPr>
          <a:xfrm>
            <a:off x="8242945" y="5715347"/>
            <a:ext cx="217487" cy="233933"/>
          </a:xfrm>
          <a:prstGeom prst="mathMultiply">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cxnSp>
        <p:nvCxnSpPr>
          <p:cNvPr id="1035" name="Straight Arrow Connector 1034"/>
          <p:cNvCxnSpPr/>
          <p:nvPr/>
        </p:nvCxnSpPr>
        <p:spPr>
          <a:xfrm>
            <a:off x="5687392" y="5265204"/>
            <a:ext cx="0" cy="54006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9" name="Straight Arrow Connector 168"/>
          <p:cNvCxnSpPr/>
          <p:nvPr/>
        </p:nvCxnSpPr>
        <p:spPr>
          <a:xfrm flipV="1">
            <a:off x="8351688" y="5085184"/>
            <a:ext cx="0" cy="57606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37" name="Rectangle 1036"/>
          <p:cNvSpPr/>
          <p:nvPr/>
        </p:nvSpPr>
        <p:spPr>
          <a:xfrm>
            <a:off x="2123728" y="6084585"/>
            <a:ext cx="6268708" cy="584775"/>
          </a:xfrm>
          <a:prstGeom prst="rect">
            <a:avLst/>
          </a:prstGeom>
        </p:spPr>
        <p:txBody>
          <a:bodyPr wrap="square">
            <a:spAutoFit/>
          </a:bodyPr>
          <a:lstStyle/>
          <a:p>
            <a:pPr algn="ctr">
              <a:defRPr/>
            </a:pPr>
            <a:r>
              <a:rPr lang="en-GB" sz="1600" dirty="0">
                <a:latin typeface="Tw Cen MT Condensed" panose="020B0606020104020203" pitchFamily="34" charset="0"/>
              </a:rPr>
              <a:t>The children that are the slowest to stop are out! They then have to dribble around the area whilst others play. </a:t>
            </a:r>
            <a:r>
              <a:rPr lang="en-GB" sz="1600" b="1" i="1" u="sng" dirty="0">
                <a:latin typeface="Tw Cen MT Condensed" panose="020B0606020104020203" pitchFamily="34" charset="0"/>
              </a:rPr>
              <a:t>Be a little more lenient with L/A  </a:t>
            </a:r>
            <a:r>
              <a:rPr lang="en-GB" sz="1600" dirty="0">
                <a:latin typeface="Tw Cen MT Condensed" panose="020B0606020104020203" pitchFamily="34" charset="0"/>
              </a:rPr>
              <a:t>  </a:t>
            </a:r>
            <a:endParaRPr lang="en-GB" sz="1600" u="sng" dirty="0">
              <a:latin typeface="Tw Cen MT Condensed" panose="020B0606020104020203" pitchFamily="34" charset="0"/>
            </a:endParaRPr>
          </a:p>
        </p:txBody>
      </p:sp>
    </p:spTree>
    <p:extLst>
      <p:ext uri="{BB962C8B-B14F-4D97-AF65-F5344CB8AC3E}">
        <p14:creationId xmlns:p14="http://schemas.microsoft.com/office/powerpoint/2010/main" val="127525462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p:cNvSpPr>
          <p:nvPr/>
        </p:nvSpPr>
        <p:spPr bwMode="auto">
          <a:xfrm>
            <a:off x="179388" y="725488"/>
            <a:ext cx="3240087" cy="1152525"/>
          </a:xfrm>
          <a:prstGeom prst="rect">
            <a:avLst/>
          </a:prstGeom>
          <a:solidFill>
            <a:schemeClr val="tx2">
              <a:lumMod val="40000"/>
              <a:lumOff val="60000"/>
            </a:schemeClr>
          </a:solidFill>
          <a:ln w="9525">
            <a:solidFill>
              <a:schemeClr val="tx1"/>
            </a:solidFill>
            <a:miter lim="800000"/>
            <a:headEnd/>
            <a:tailEnd/>
          </a:ln>
        </p:spPr>
        <p:txBody>
          <a:bodyPr>
            <a:normAutofit fontScale="92500" lnSpcReduction="20000"/>
          </a:bodyPr>
          <a:lstStyle/>
          <a:p>
            <a:pPr marL="342900" indent="-342900" fontAlgn="auto">
              <a:spcBef>
                <a:spcPct val="20000"/>
              </a:spcBef>
              <a:spcAft>
                <a:spcPts val="0"/>
              </a:spcAft>
              <a:buFont typeface="Arial" pitchFamily="34" charset="0"/>
              <a:buNone/>
              <a:defRPr/>
            </a:pPr>
            <a:r>
              <a:rPr lang="en-GB" sz="1400" b="1" u="sng" dirty="0">
                <a:latin typeface="Tw Cen MT Condensed" panose="020B0606020104020203" pitchFamily="34" charset="0"/>
                <a:cs typeface="+mn-cs"/>
              </a:rPr>
              <a:t>Learning Objectives:</a:t>
            </a:r>
          </a:p>
          <a:p>
            <a:pPr fontAlgn="auto">
              <a:spcBef>
                <a:spcPct val="20000"/>
              </a:spcBef>
              <a:spcAft>
                <a:spcPts val="0"/>
              </a:spcAft>
              <a:buFont typeface="Arial" pitchFamily="34" charset="0"/>
              <a:buNone/>
              <a:defRPr/>
            </a:pPr>
            <a:r>
              <a:rPr lang="en-GB" sz="1600" dirty="0">
                <a:latin typeface="Tw Cen MT Condensed" panose="020B0606020104020203" pitchFamily="34" charset="0"/>
                <a:cs typeface="+mn-cs"/>
              </a:rPr>
              <a:t>L.O 1 </a:t>
            </a:r>
            <a:r>
              <a:rPr lang="en-GB" sz="1600" dirty="0" smtClean="0">
                <a:latin typeface="Tw Cen MT Condensed" panose="020B0606020104020203" pitchFamily="34" charset="0"/>
                <a:cs typeface="+mn-cs"/>
              </a:rPr>
              <a:t>– Can children use teaching points to keep the ball close &amp; under control</a:t>
            </a:r>
          </a:p>
          <a:p>
            <a:pPr fontAlgn="auto">
              <a:spcBef>
                <a:spcPct val="20000"/>
              </a:spcBef>
              <a:spcAft>
                <a:spcPts val="0"/>
              </a:spcAft>
              <a:buFont typeface="Arial" pitchFamily="34" charset="0"/>
              <a:buNone/>
              <a:defRPr/>
            </a:pPr>
            <a:r>
              <a:rPr lang="en-GB" sz="1600" dirty="0" smtClean="0">
                <a:latin typeface="Tw Cen MT Condensed" panose="020B0606020104020203" pitchFamily="34" charset="0"/>
                <a:cs typeface="+mn-cs"/>
              </a:rPr>
              <a:t>L.O </a:t>
            </a:r>
            <a:r>
              <a:rPr lang="en-GB" sz="1600" dirty="0">
                <a:latin typeface="Tw Cen MT Condensed" panose="020B0606020104020203" pitchFamily="34" charset="0"/>
                <a:cs typeface="+mn-cs"/>
              </a:rPr>
              <a:t>2 – </a:t>
            </a:r>
            <a:r>
              <a:rPr lang="en-GB" sz="1600" dirty="0" smtClean="0">
                <a:latin typeface="Tw Cen MT Condensed" panose="020B0606020104020203" pitchFamily="34" charset="0"/>
                <a:cs typeface="+mn-cs"/>
              </a:rPr>
              <a:t>Can children use knowledge of technique to </a:t>
            </a:r>
            <a:r>
              <a:rPr lang="en-GB" sz="1600" dirty="0" smtClean="0">
                <a:latin typeface="Tw Cen MT Condensed" panose="020B0606020104020203" pitchFamily="34" charset="0"/>
              </a:rPr>
              <a:t>suggest ways for peer’s to improve</a:t>
            </a:r>
            <a:endParaRPr lang="en-GB" sz="1600" dirty="0">
              <a:latin typeface="Tw Cen MT Condensed" panose="020B0606020104020203" pitchFamily="34" charset="0"/>
              <a:cs typeface="+mn-cs"/>
            </a:endParaRPr>
          </a:p>
        </p:txBody>
      </p:sp>
      <p:sp>
        <p:nvSpPr>
          <p:cNvPr id="5" name="Subtitle 2"/>
          <p:cNvSpPr txBox="1">
            <a:spLocks/>
          </p:cNvSpPr>
          <p:nvPr/>
        </p:nvSpPr>
        <p:spPr>
          <a:xfrm>
            <a:off x="3492500" y="725488"/>
            <a:ext cx="5472113" cy="1152525"/>
          </a:xfrm>
          <a:prstGeom prst="rect">
            <a:avLst/>
          </a:prstGeom>
          <a:solidFill>
            <a:schemeClr val="tx2">
              <a:lumMod val="40000"/>
              <a:lumOff val="60000"/>
            </a:schemeClr>
          </a:solidFill>
          <a:ln>
            <a:solidFill>
              <a:schemeClr val="tx1"/>
            </a:solidFill>
          </a:ln>
        </p:spPr>
        <p:txBody>
          <a:bodyPr anchor="ctr"/>
          <a:lstStyle/>
          <a:p>
            <a:pPr>
              <a:spcBef>
                <a:spcPct val="20000"/>
              </a:spcBef>
              <a:defRPr/>
            </a:pPr>
            <a:r>
              <a:rPr lang="en-GB" sz="1400" dirty="0">
                <a:latin typeface="Tw Cen MT Condensed" panose="020B0606020104020203" pitchFamily="34" charset="0"/>
              </a:rPr>
              <a:t>Challenge 1 </a:t>
            </a:r>
            <a:r>
              <a:rPr lang="en-GB" sz="1400" dirty="0" smtClean="0">
                <a:latin typeface="Tw Cen MT Condensed" panose="020B0606020104020203" pitchFamily="34" charset="0"/>
              </a:rPr>
              <a:t>– </a:t>
            </a:r>
            <a:r>
              <a:rPr lang="en-GB" sz="1400" dirty="0">
                <a:latin typeface="Tw Cen MT Condensed" panose="020B0606020104020203" pitchFamily="34" charset="0"/>
              </a:rPr>
              <a:t>Can children follow instructions &amp; select the correct teaching point when given 2 options? (</a:t>
            </a:r>
            <a:r>
              <a:rPr lang="en-GB" sz="1400" dirty="0" err="1">
                <a:latin typeface="Tw Cen MT Condensed" panose="020B0606020104020203" pitchFamily="34" charset="0"/>
              </a:rPr>
              <a:t>i.e</a:t>
            </a:r>
            <a:r>
              <a:rPr lang="en-GB" sz="1400" dirty="0">
                <a:latin typeface="Tw Cen MT Condensed" panose="020B0606020104020203" pitchFamily="34" charset="0"/>
              </a:rPr>
              <a:t> </a:t>
            </a:r>
            <a:r>
              <a:rPr lang="en-GB" sz="1400" dirty="0" smtClean="0">
                <a:latin typeface="Tw Cen MT Condensed" panose="020B0606020104020203" pitchFamily="34" charset="0"/>
              </a:rPr>
              <a:t>Outside of foot or your heel?) </a:t>
            </a:r>
          </a:p>
          <a:p>
            <a:pPr fontAlgn="auto">
              <a:spcBef>
                <a:spcPct val="20000"/>
              </a:spcBef>
              <a:spcAft>
                <a:spcPts val="0"/>
              </a:spcAft>
              <a:buFont typeface="Arial" pitchFamily="34" charset="0"/>
              <a:buNone/>
              <a:defRPr/>
            </a:pPr>
            <a:r>
              <a:rPr lang="en-GB" sz="1400" dirty="0" smtClean="0">
                <a:latin typeface="Tw Cen MT Condensed" panose="020B0606020104020203" pitchFamily="34" charset="0"/>
              </a:rPr>
              <a:t>Challenge 2 – Can children use teaching points to dribble with some success, close &amp; under control</a:t>
            </a:r>
          </a:p>
          <a:p>
            <a:pPr fontAlgn="auto">
              <a:spcBef>
                <a:spcPct val="20000"/>
              </a:spcBef>
              <a:spcAft>
                <a:spcPts val="0"/>
              </a:spcAft>
              <a:buFont typeface="Arial" pitchFamily="34" charset="0"/>
              <a:buNone/>
              <a:defRPr/>
            </a:pPr>
            <a:r>
              <a:rPr lang="en-GB" sz="1400" dirty="0" smtClean="0">
                <a:latin typeface="Tw Cen MT Condensed" panose="020B0606020104020203" pitchFamily="34" charset="0"/>
              </a:rPr>
              <a:t>Challenge 3 – Can children use K+U of teaching points to help their peers improve?</a:t>
            </a:r>
            <a:endParaRPr lang="en-GB" sz="1400" b="1" dirty="0">
              <a:latin typeface="Tw Cen MT Condensed" panose="020B0606020104020203" pitchFamily="34" charset="0"/>
            </a:endParaRPr>
          </a:p>
        </p:txBody>
      </p:sp>
      <p:sp>
        <p:nvSpPr>
          <p:cNvPr id="6" name="Title 1"/>
          <p:cNvSpPr txBox="1">
            <a:spLocks/>
          </p:cNvSpPr>
          <p:nvPr/>
        </p:nvSpPr>
        <p:spPr bwMode="auto">
          <a:xfrm>
            <a:off x="1403350" y="42863"/>
            <a:ext cx="6481763" cy="649287"/>
          </a:xfrm>
          <a:prstGeom prst="rect">
            <a:avLst/>
          </a:prstGeom>
          <a:solidFill>
            <a:srgbClr val="00B050"/>
          </a:solidFill>
          <a:ln w="9525">
            <a:solidFill>
              <a:schemeClr val="tx1"/>
            </a:solidFill>
            <a:miter lim="800000"/>
            <a:headEnd/>
            <a:tailEnd/>
          </a:ln>
        </p:spPr>
        <p:txBody>
          <a:bodyPr anchor="ctr">
            <a:normAutofit/>
          </a:bodyPr>
          <a:lstStyle/>
          <a:p>
            <a:pPr algn="ctr" fontAlgn="auto">
              <a:spcBef>
                <a:spcPts val="0"/>
              </a:spcBef>
              <a:spcAft>
                <a:spcPts val="0"/>
              </a:spcAft>
              <a:defRPr/>
            </a:pPr>
            <a:r>
              <a:rPr lang="en-GB" sz="2400" dirty="0" smtClean="0">
                <a:latin typeface="Tw Cen MT Condensed Extra Bold" panose="020B0803020202020204" pitchFamily="34" charset="0"/>
                <a:ea typeface="+mj-ea"/>
                <a:cs typeface="+mj-cs"/>
              </a:rPr>
              <a:t> Football Year 1- Lesson </a:t>
            </a:r>
            <a:r>
              <a:rPr lang="en-GB" sz="2400" dirty="0">
                <a:latin typeface="Tw Cen MT Condensed Extra Bold" panose="020B0803020202020204" pitchFamily="34" charset="0"/>
                <a:ea typeface="+mj-ea"/>
                <a:cs typeface="+mj-cs"/>
              </a:rPr>
              <a:t>2</a:t>
            </a:r>
            <a:r>
              <a:rPr lang="en-GB" sz="2400" dirty="0" smtClean="0">
                <a:latin typeface="Tw Cen MT Condensed Extra Bold" panose="020B0803020202020204" pitchFamily="34" charset="0"/>
                <a:ea typeface="+mj-ea"/>
                <a:cs typeface="+mj-cs"/>
              </a:rPr>
              <a:t>  </a:t>
            </a:r>
            <a:endParaRPr lang="en-GB" sz="2400" dirty="0">
              <a:latin typeface="Tw Cen MT Condensed Extra Bold" panose="020B0803020202020204" pitchFamily="34" charset="0"/>
              <a:ea typeface="+mj-ea"/>
              <a:cs typeface="+mj-cs"/>
            </a:endParaRPr>
          </a:p>
        </p:txBody>
      </p:sp>
      <p:pic>
        <p:nvPicPr>
          <p:cNvPr id="7" name="Picture 3"/>
          <p:cNvPicPr>
            <a:picLocks noChangeAspect="1" noChangeArrowheads="1"/>
          </p:cNvPicPr>
          <p:nvPr/>
        </p:nvPicPr>
        <p:blipFill>
          <a:blip r:embed="rId2">
            <a:extLst>
              <a:ext uri="{28A0092B-C50C-407E-A947-70E740481C1C}">
                <a14:useLocalDpi xmlns:a14="http://schemas.microsoft.com/office/drawing/2010/main" val="0"/>
              </a:ext>
            </a:extLst>
          </a:blip>
          <a:srcRect t="18073" b="15977"/>
          <a:stretch>
            <a:fillRect/>
          </a:stretch>
        </p:blipFill>
        <p:spPr bwMode="auto">
          <a:xfrm>
            <a:off x="322263" y="-26988"/>
            <a:ext cx="1081087" cy="712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3"/>
          <p:cNvPicPr>
            <a:picLocks noChangeAspect="1" noChangeArrowheads="1"/>
          </p:cNvPicPr>
          <p:nvPr/>
        </p:nvPicPr>
        <p:blipFill>
          <a:blip r:embed="rId2">
            <a:extLst>
              <a:ext uri="{28A0092B-C50C-407E-A947-70E740481C1C}">
                <a14:useLocalDpi xmlns:a14="http://schemas.microsoft.com/office/drawing/2010/main" val="0"/>
              </a:ext>
            </a:extLst>
          </a:blip>
          <a:srcRect t="18073" b="15977"/>
          <a:stretch>
            <a:fillRect/>
          </a:stretch>
        </p:blipFill>
        <p:spPr bwMode="auto">
          <a:xfrm>
            <a:off x="7812088" y="-26988"/>
            <a:ext cx="1081087" cy="712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12"/>
          <p:cNvSpPr txBox="1">
            <a:spLocks noChangeArrowheads="1"/>
          </p:cNvSpPr>
          <p:nvPr/>
        </p:nvSpPr>
        <p:spPr bwMode="auto">
          <a:xfrm>
            <a:off x="5940425" y="1932707"/>
            <a:ext cx="30241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2000">
                <a:latin typeface="Tw Cen MT Condensed Extra Bold" pitchFamily="34" charset="0"/>
              </a:rPr>
              <a:t>Inspiration in P.E! - </a:t>
            </a:r>
          </a:p>
        </p:txBody>
      </p:sp>
      <p:sp>
        <p:nvSpPr>
          <p:cNvPr id="10" name="TextBox 10"/>
          <p:cNvSpPr txBox="1">
            <a:spLocks noChangeArrowheads="1"/>
          </p:cNvSpPr>
          <p:nvPr/>
        </p:nvSpPr>
        <p:spPr bwMode="auto">
          <a:xfrm>
            <a:off x="179388" y="1932707"/>
            <a:ext cx="29527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2000" dirty="0">
                <a:latin typeface="Tw Cen MT Condensed Extra Bold" pitchFamily="34" charset="0"/>
              </a:rPr>
              <a:t>Numeracy</a:t>
            </a:r>
            <a:r>
              <a:rPr lang="en-GB" altLang="en-US" sz="1800" dirty="0">
                <a:latin typeface="Tw Cen MT Condensed Extra Bold" pitchFamily="34" charset="0"/>
              </a:rPr>
              <a:t> in P.E! - </a:t>
            </a:r>
          </a:p>
        </p:txBody>
      </p:sp>
      <p:sp>
        <p:nvSpPr>
          <p:cNvPr id="11" name="TextBox 11"/>
          <p:cNvSpPr txBox="1">
            <a:spLocks noChangeArrowheads="1"/>
          </p:cNvSpPr>
          <p:nvPr/>
        </p:nvSpPr>
        <p:spPr bwMode="auto">
          <a:xfrm>
            <a:off x="3132138" y="1932707"/>
            <a:ext cx="280828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2000">
                <a:latin typeface="Tw Cen MT Condensed Extra Bold" pitchFamily="34" charset="0"/>
              </a:rPr>
              <a:t>Literacy in P.E! - </a:t>
            </a:r>
          </a:p>
        </p:txBody>
      </p:sp>
      <p:sp>
        <p:nvSpPr>
          <p:cNvPr id="12" name="TextBox 13"/>
          <p:cNvSpPr txBox="1">
            <a:spLocks noChangeArrowheads="1"/>
          </p:cNvSpPr>
          <p:nvPr/>
        </p:nvSpPr>
        <p:spPr bwMode="auto">
          <a:xfrm>
            <a:off x="179388" y="2332757"/>
            <a:ext cx="8785225" cy="5847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None/>
            </a:pPr>
            <a:r>
              <a:rPr lang="en-GB" altLang="en-US" sz="1600" b="1" u="sng" dirty="0" err="1">
                <a:latin typeface="Tw Cen MT Condensed" pitchFamily="34" charset="0"/>
              </a:rPr>
              <a:t>SoW</a:t>
            </a:r>
            <a:r>
              <a:rPr lang="en-GB" altLang="en-US" sz="1600" b="1" u="sng" dirty="0">
                <a:latin typeface="Tw Cen MT Condensed" pitchFamily="34" charset="0"/>
              </a:rPr>
              <a:t> Milestone Focus</a:t>
            </a:r>
            <a:r>
              <a:rPr lang="en-GB" altLang="en-US" sz="1600" b="1" u="sng" dirty="0" smtClean="0">
                <a:latin typeface="Tw Cen MT Condensed" pitchFamily="34" charset="0"/>
              </a:rPr>
              <a:t>:  </a:t>
            </a:r>
            <a:r>
              <a:rPr lang="en-GB" altLang="en-US" sz="1600" dirty="0" smtClean="0">
                <a:latin typeface="Tw Cen MT Condensed" pitchFamily="34" charset="0"/>
              </a:rPr>
              <a:t>5 </a:t>
            </a:r>
            <a:r>
              <a:rPr lang="en-GB" altLang="en-US" sz="1600" dirty="0">
                <a:latin typeface="Tw Cen MT Condensed" pitchFamily="34" charset="0"/>
              </a:rPr>
              <a:t>(Displays development in </a:t>
            </a:r>
            <a:r>
              <a:rPr lang="en-GB" altLang="en-US" sz="1600" dirty="0" err="1">
                <a:latin typeface="Tw Cen MT Condensed" pitchFamily="34" charset="0"/>
              </a:rPr>
              <a:t>FUNdamentals</a:t>
            </a:r>
            <a:r>
              <a:rPr lang="en-GB" altLang="en-US" sz="1600" dirty="0">
                <a:latin typeface="Tw Cen MT Condensed" pitchFamily="34" charset="0"/>
              </a:rPr>
              <a:t> of </a:t>
            </a:r>
            <a:r>
              <a:rPr lang="en-GB" altLang="en-US" sz="1600" dirty="0" smtClean="0">
                <a:latin typeface="Tw Cen MT Condensed" pitchFamily="34" charset="0"/>
              </a:rPr>
              <a:t>movement), </a:t>
            </a:r>
            <a:r>
              <a:rPr lang="en-GB" altLang="en-US" sz="1600" dirty="0">
                <a:latin typeface="Tw Cen MT Condensed" pitchFamily="34" charset="0"/>
              </a:rPr>
              <a:t>6 (Uses </a:t>
            </a:r>
            <a:r>
              <a:rPr lang="en-GB" altLang="en-US" sz="1600" dirty="0" err="1">
                <a:latin typeface="Tw Cen MT Condensed" pitchFamily="34" charset="0"/>
              </a:rPr>
              <a:t>FUNdamentals</a:t>
            </a:r>
            <a:r>
              <a:rPr lang="en-GB" altLang="en-US" sz="1600" dirty="0">
                <a:latin typeface="Tw Cen MT Condensed" pitchFamily="34" charset="0"/>
              </a:rPr>
              <a:t> to achieve success in competitive </a:t>
            </a:r>
            <a:r>
              <a:rPr lang="en-GB" altLang="en-US" sz="1600" dirty="0" smtClean="0">
                <a:latin typeface="Tw Cen MT Condensed" pitchFamily="34" charset="0"/>
              </a:rPr>
              <a:t>environments), 8 (With guidance participate displaying respect, fair play and working well with others)</a:t>
            </a:r>
            <a:r>
              <a:rPr lang="en-GB" altLang="en-US" sz="1600" b="1" u="sng" dirty="0" smtClean="0">
                <a:latin typeface="Tw Cen MT Condensed" pitchFamily="34" charset="0"/>
              </a:rPr>
              <a:t> </a:t>
            </a:r>
            <a:endParaRPr lang="en-GB" altLang="en-US" sz="1600" b="1" i="1" u="sng" dirty="0">
              <a:latin typeface="Tw Cen MT Condensed" pitchFamily="34" charset="0"/>
            </a:endParaRPr>
          </a:p>
        </p:txBody>
      </p:sp>
      <p:pic>
        <p:nvPicPr>
          <p:cNvPr id="13" name="Picture 20" descr="C:\Users\class3\AppData\Local\Microsoft\Windows\Temporary Internet Files\Low\Content.IE5\JRAFYQTJ\+%20Goal[1].jpg"/>
          <p:cNvPicPr>
            <a:picLocks noChangeAspect="1" noChangeArrowheads="1"/>
          </p:cNvPicPr>
          <p:nvPr/>
        </p:nvPicPr>
        <p:blipFill>
          <a:blip r:embed="rId3">
            <a:extLst>
              <a:ext uri="{28A0092B-C50C-407E-A947-70E740481C1C}">
                <a14:useLocalDpi xmlns:a14="http://schemas.microsoft.com/office/drawing/2010/main" val="0"/>
              </a:ext>
            </a:extLst>
          </a:blip>
          <a:srcRect t="3590" b="4846"/>
          <a:stretch>
            <a:fillRect/>
          </a:stretch>
        </p:blipFill>
        <p:spPr bwMode="auto">
          <a:xfrm>
            <a:off x="2300288" y="1916832"/>
            <a:ext cx="542925"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21"/>
          <p:cNvPicPr>
            <a:picLocks noChangeAspect="1" noChangeArrowheads="1"/>
          </p:cNvPicPr>
          <p:nvPr/>
        </p:nvPicPr>
        <p:blipFill>
          <a:blip r:embed="rId4">
            <a:extLst>
              <a:ext uri="{28A0092B-C50C-407E-A947-70E740481C1C}">
                <a14:useLocalDpi xmlns:a14="http://schemas.microsoft.com/office/drawing/2010/main" val="0"/>
              </a:ext>
            </a:extLst>
          </a:blip>
          <a:srcRect l="6734" t="11652" r="7497" b="9624"/>
          <a:stretch>
            <a:fillRect/>
          </a:stretch>
        </p:blipFill>
        <p:spPr bwMode="auto">
          <a:xfrm>
            <a:off x="5076825" y="1932707"/>
            <a:ext cx="509588" cy="468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23" descr="http://tummax.com/wp-content/uploads/2015/05/wow.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27988" y="1932707"/>
            <a:ext cx="841375"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2" descr="Girl Kicking Soccer Ball"/>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194260" y="68262"/>
            <a:ext cx="577540" cy="598488"/>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Girl Soccer Players"/>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516216" y="57527"/>
            <a:ext cx="904289" cy="590802"/>
          </a:xfrm>
          <a:prstGeom prst="rect">
            <a:avLst/>
          </a:prstGeom>
          <a:noFill/>
          <a:extLst>
            <a:ext uri="{909E8E84-426E-40DD-AFC4-6F175D3DCCD1}">
              <a14:hiddenFill xmlns:a14="http://schemas.microsoft.com/office/drawing/2010/main">
                <a:solidFill>
                  <a:srgbClr val="FFFFFF"/>
                </a:solidFill>
              </a14:hiddenFill>
            </a:ext>
          </a:extLst>
        </p:spPr>
      </p:pic>
      <p:sp>
        <p:nvSpPr>
          <p:cNvPr id="22" name="Rectangle 15"/>
          <p:cNvSpPr>
            <a:spLocks noChangeArrowheads="1"/>
          </p:cNvSpPr>
          <p:nvPr/>
        </p:nvSpPr>
        <p:spPr bwMode="auto">
          <a:xfrm>
            <a:off x="179388" y="2996952"/>
            <a:ext cx="8785225" cy="3785652"/>
          </a:xfrm>
          <a:prstGeom prst="rect">
            <a:avLst/>
          </a:prstGeom>
          <a:noFill/>
          <a:ln w="9525">
            <a:solidFill>
              <a:schemeClr val="tx1"/>
            </a:solidFill>
            <a:miter lim="800000"/>
            <a:headEnd/>
            <a:tailEnd/>
          </a:ln>
        </p:spPr>
        <p:txBody>
          <a:bodyPr>
            <a:spAutoFit/>
          </a:bodyPr>
          <a:lstStyle/>
          <a:p>
            <a:pPr>
              <a:defRPr/>
            </a:pPr>
            <a:r>
              <a:rPr lang="en-GB" sz="1500" u="sng" dirty="0" smtClean="0">
                <a:latin typeface="Tw Cen MT Condensed" panose="020B0606020104020203" pitchFamily="34" charset="0"/>
              </a:rPr>
              <a:t>1.Warm-up – </a:t>
            </a:r>
            <a:r>
              <a:rPr lang="en-GB" sz="1500" dirty="0" smtClean="0">
                <a:latin typeface="Tw Cen MT Condensed" panose="020B0606020104020203" pitchFamily="34" charset="0"/>
              </a:rPr>
              <a:t>Pupils start jogging around the playing area avoiding each other &amp; listening, when the teacher calls out “GOAL!” children must freeze like a statue and pretend to celebrate scoring a goal! STRETCH, then repeat.</a:t>
            </a:r>
          </a:p>
          <a:p>
            <a:pPr>
              <a:defRPr/>
            </a:pPr>
            <a:r>
              <a:rPr lang="en-GB" sz="1500" u="sng" dirty="0">
                <a:latin typeface="Tw Cen MT Condensed" panose="020B0606020104020203" pitchFamily="34" charset="0"/>
              </a:rPr>
              <a:t>2</a:t>
            </a:r>
            <a:r>
              <a:rPr lang="en-GB" sz="1500" u="sng" dirty="0" smtClean="0">
                <a:latin typeface="Tw Cen MT Condensed" panose="020B0606020104020203" pitchFamily="34" charset="0"/>
              </a:rPr>
              <a:t>. Traffic Lights – </a:t>
            </a:r>
            <a:r>
              <a:rPr lang="en-GB" sz="1500" dirty="0" smtClean="0">
                <a:latin typeface="Tw Cen MT Condensed" panose="020B0606020104020203" pitchFamily="34" charset="0"/>
              </a:rPr>
              <a:t>Mark out a large square/rectangle with cones, large enough for all children to dribble in. You’ll need three cones – Green, Red &amp; Orange (Amber). When you hold up and call “Green!” – the children must start dribbling their football staying in the box and avoiding the other children. For “Amber!” – children stay still but move the ball from one foot to the other. For “Red” – children have to stop their ball with their feet as fast as they can.</a:t>
            </a:r>
          </a:p>
          <a:p>
            <a:pPr>
              <a:defRPr/>
            </a:pPr>
            <a:r>
              <a:rPr lang="en-GB" sz="1500" u="sng" dirty="0">
                <a:latin typeface="Tw Cen MT Condensed" panose="020B0606020104020203" pitchFamily="34" charset="0"/>
              </a:rPr>
              <a:t>3</a:t>
            </a:r>
            <a:r>
              <a:rPr lang="en-GB" sz="1500" u="sng" dirty="0" smtClean="0">
                <a:latin typeface="Tw Cen MT Condensed" panose="020B0606020104020203" pitchFamily="34" charset="0"/>
              </a:rPr>
              <a:t>. Traffic Lights (Competition phase!) –</a:t>
            </a:r>
            <a:r>
              <a:rPr lang="en-GB" sz="1500" dirty="0" smtClean="0">
                <a:latin typeface="Tw Cen MT Condensed" panose="020B0606020104020203" pitchFamily="34" charset="0"/>
              </a:rPr>
              <a:t> Now the children understand how to play the traffic lights game, it’s time to get competitive! The children that are the slowest to stop are out! They then have to dribble around the area whilst others play. </a:t>
            </a:r>
            <a:r>
              <a:rPr lang="en-GB" sz="1500" b="1" i="1" u="sng" dirty="0" smtClean="0">
                <a:latin typeface="Tw Cen MT Condensed" panose="020B0606020104020203" pitchFamily="34" charset="0"/>
              </a:rPr>
              <a:t>Be a little more lenient with L/A  </a:t>
            </a:r>
            <a:r>
              <a:rPr lang="en-GB" sz="1500" dirty="0" smtClean="0">
                <a:latin typeface="Tw Cen MT Condensed" panose="020B0606020104020203" pitchFamily="34" charset="0"/>
              </a:rPr>
              <a:t>  </a:t>
            </a:r>
          </a:p>
          <a:p>
            <a:pPr>
              <a:defRPr/>
            </a:pPr>
            <a:endParaRPr lang="en-GB" sz="1500" u="sng" dirty="0">
              <a:latin typeface="Tw Cen MT Condensed" panose="020B0606020104020203" pitchFamily="34" charset="0"/>
            </a:endParaRPr>
          </a:p>
          <a:p>
            <a:pPr>
              <a:defRPr/>
            </a:pPr>
            <a:r>
              <a:rPr lang="en-GB" sz="1500" u="sng" dirty="0" smtClean="0">
                <a:latin typeface="Tw Cen MT Condensed" panose="020B0606020104020203" pitchFamily="34" charset="0"/>
              </a:rPr>
              <a:t>4. The Gauntlet – </a:t>
            </a:r>
            <a:r>
              <a:rPr lang="en-GB" sz="1500" dirty="0" smtClean="0">
                <a:latin typeface="Tw Cen MT Condensed" panose="020B0606020104020203" pitchFamily="34" charset="0"/>
              </a:rPr>
              <a:t>Split your class into groups of 4. They are about to enter the gauntlet! For the gauntlet set out some wide channels for each group. The objective of the gauntlet is to dribble your ball from the starting point out of the gauntlet to the safe zone. If you need to start with no defenders, the children each have a ball and simply stop when they get to the safe zone. Once the children understand this, add one defender! 3 v 1, the children need to dribble out of the gauntlet to the safe zone!.</a:t>
            </a:r>
          </a:p>
          <a:p>
            <a:pPr>
              <a:defRPr/>
            </a:pPr>
            <a:r>
              <a:rPr lang="en-GB" sz="1500" b="1" i="1" u="sng" dirty="0" smtClean="0">
                <a:latin typeface="Tw Cen MT Condensed" panose="020B0606020104020203" pitchFamily="34" charset="0"/>
              </a:rPr>
              <a:t>Match children on ability. M/A pupils to work against each other in a smaller space. L/A pupils to work in a larger space to enable them to succeed. As children progress either decrease space or decrease the amount of children dribbling at once (</a:t>
            </a:r>
            <a:r>
              <a:rPr lang="en-GB" sz="1500" b="1" i="1" u="sng" dirty="0" err="1" smtClean="0">
                <a:latin typeface="Tw Cen MT Condensed" panose="020B0606020104020203" pitchFamily="34" charset="0"/>
              </a:rPr>
              <a:t>I.e</a:t>
            </a:r>
            <a:r>
              <a:rPr lang="en-GB" sz="1500" b="1" i="1" u="sng" dirty="0" smtClean="0">
                <a:latin typeface="Tw Cen MT Condensed" panose="020B0606020104020203" pitchFamily="34" charset="0"/>
              </a:rPr>
              <a:t> 2 attackers vs 1 defender)</a:t>
            </a:r>
          </a:p>
        </p:txBody>
      </p:sp>
    </p:spTree>
    <p:extLst>
      <p:ext uri="{BB962C8B-B14F-4D97-AF65-F5344CB8AC3E}">
        <p14:creationId xmlns:p14="http://schemas.microsoft.com/office/powerpoint/2010/main" val="215938220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1403350" y="42863"/>
            <a:ext cx="6481763" cy="649287"/>
          </a:xfrm>
          <a:prstGeom prst="rect">
            <a:avLst/>
          </a:prstGeom>
          <a:solidFill>
            <a:srgbClr val="00B050"/>
          </a:solidFill>
          <a:ln w="9525">
            <a:solidFill>
              <a:schemeClr val="tx1"/>
            </a:solidFill>
            <a:miter lim="800000"/>
            <a:headEnd/>
            <a:tailEnd/>
          </a:ln>
        </p:spPr>
        <p:txBody>
          <a:bodyPr anchor="ctr">
            <a:normAutofit/>
          </a:bodyPr>
          <a:lstStyle/>
          <a:p>
            <a:pPr algn="ctr" fontAlgn="auto">
              <a:spcBef>
                <a:spcPts val="0"/>
              </a:spcBef>
              <a:spcAft>
                <a:spcPts val="0"/>
              </a:spcAft>
              <a:defRPr/>
            </a:pPr>
            <a:r>
              <a:rPr lang="en-GB" sz="2400" dirty="0" smtClean="0">
                <a:latin typeface="Tw Cen MT Condensed Extra Bold" panose="020B0803020202020204" pitchFamily="34" charset="0"/>
                <a:ea typeface="+mj-ea"/>
                <a:cs typeface="+mj-cs"/>
              </a:rPr>
              <a:t> Football Year 1- Lesson </a:t>
            </a:r>
            <a:r>
              <a:rPr lang="en-GB" sz="2400" dirty="0">
                <a:latin typeface="Tw Cen MT Condensed Extra Bold" panose="020B0803020202020204" pitchFamily="34" charset="0"/>
                <a:ea typeface="+mj-ea"/>
                <a:cs typeface="+mj-cs"/>
              </a:rPr>
              <a:t>2</a:t>
            </a:r>
            <a:r>
              <a:rPr lang="en-GB" sz="2400" dirty="0" smtClean="0">
                <a:latin typeface="Tw Cen MT Condensed Extra Bold" panose="020B0803020202020204" pitchFamily="34" charset="0"/>
                <a:ea typeface="+mj-ea"/>
                <a:cs typeface="+mj-cs"/>
              </a:rPr>
              <a:t>  </a:t>
            </a:r>
            <a:endParaRPr lang="en-GB" sz="2400" dirty="0">
              <a:latin typeface="Tw Cen MT Condensed Extra Bold" panose="020B0803020202020204" pitchFamily="34" charset="0"/>
              <a:ea typeface="+mj-ea"/>
              <a:cs typeface="+mj-cs"/>
            </a:endParaRPr>
          </a:p>
        </p:txBody>
      </p:sp>
      <p:pic>
        <p:nvPicPr>
          <p:cNvPr id="5" name="Picture 3"/>
          <p:cNvPicPr>
            <a:picLocks noChangeAspect="1" noChangeArrowheads="1"/>
          </p:cNvPicPr>
          <p:nvPr/>
        </p:nvPicPr>
        <p:blipFill>
          <a:blip r:embed="rId2">
            <a:extLst>
              <a:ext uri="{28A0092B-C50C-407E-A947-70E740481C1C}">
                <a14:useLocalDpi xmlns:a14="http://schemas.microsoft.com/office/drawing/2010/main" val="0"/>
              </a:ext>
            </a:extLst>
          </a:blip>
          <a:srcRect t="18073" b="15977"/>
          <a:stretch>
            <a:fillRect/>
          </a:stretch>
        </p:blipFill>
        <p:spPr bwMode="auto">
          <a:xfrm>
            <a:off x="322263" y="-26988"/>
            <a:ext cx="1081087" cy="712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3"/>
          <p:cNvPicPr>
            <a:picLocks noChangeAspect="1" noChangeArrowheads="1"/>
          </p:cNvPicPr>
          <p:nvPr/>
        </p:nvPicPr>
        <p:blipFill>
          <a:blip r:embed="rId2">
            <a:extLst>
              <a:ext uri="{28A0092B-C50C-407E-A947-70E740481C1C}">
                <a14:useLocalDpi xmlns:a14="http://schemas.microsoft.com/office/drawing/2010/main" val="0"/>
              </a:ext>
            </a:extLst>
          </a:blip>
          <a:srcRect t="18073" b="15977"/>
          <a:stretch>
            <a:fillRect/>
          </a:stretch>
        </p:blipFill>
        <p:spPr bwMode="auto">
          <a:xfrm>
            <a:off x="7812088" y="-26988"/>
            <a:ext cx="1081087" cy="712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descr="Girl Kicking Soccer Ball"/>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94260" y="68262"/>
            <a:ext cx="577540" cy="59848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descr="Girl Soccer Player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16216" y="57527"/>
            <a:ext cx="904289" cy="590802"/>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6"/>
          <p:cNvSpPr txBox="1">
            <a:spLocks noChangeArrowheads="1"/>
          </p:cNvSpPr>
          <p:nvPr/>
        </p:nvSpPr>
        <p:spPr bwMode="auto">
          <a:xfrm>
            <a:off x="4643438" y="765175"/>
            <a:ext cx="4321175" cy="156966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1600" u="sng" dirty="0">
                <a:latin typeface="Tw Cen MT Condensed" pitchFamily="34" charset="0"/>
              </a:rPr>
              <a:t>Teaching Points – </a:t>
            </a:r>
            <a:r>
              <a:rPr lang="en-GB" altLang="en-US" sz="1600" u="sng" dirty="0" smtClean="0">
                <a:latin typeface="Tw Cen MT Condensed" pitchFamily="34" charset="0"/>
              </a:rPr>
              <a:t>Stopping</a:t>
            </a:r>
          </a:p>
          <a:p>
            <a:pPr eaLnBrk="1" hangingPunct="1">
              <a:spcBef>
                <a:spcPct val="0"/>
              </a:spcBef>
              <a:buFontTx/>
              <a:buNone/>
            </a:pPr>
            <a:r>
              <a:rPr lang="en-GB" altLang="en-US" sz="1600" dirty="0" smtClean="0">
                <a:latin typeface="Tw Cen MT Condensed" pitchFamily="34" charset="0"/>
              </a:rPr>
              <a:t>There is no right or</a:t>
            </a:r>
            <a:endParaRPr lang="en-GB" altLang="en-US" sz="1600" dirty="0">
              <a:latin typeface="Tw Cen MT Condensed" pitchFamily="34" charset="0"/>
            </a:endParaRPr>
          </a:p>
          <a:p>
            <a:pPr eaLnBrk="1" hangingPunct="1">
              <a:spcBef>
                <a:spcPct val="0"/>
              </a:spcBef>
              <a:buFontTx/>
              <a:buNone/>
            </a:pPr>
            <a:r>
              <a:rPr lang="en-GB" altLang="en-US" sz="1600" dirty="0">
                <a:latin typeface="Tw Cen MT Condensed" pitchFamily="34" charset="0"/>
              </a:rPr>
              <a:t>w</a:t>
            </a:r>
            <a:r>
              <a:rPr lang="en-GB" altLang="en-US" sz="1600" dirty="0" smtClean="0">
                <a:latin typeface="Tw Cen MT Condensed" pitchFamily="34" charset="0"/>
              </a:rPr>
              <a:t>rong way, either</a:t>
            </a:r>
          </a:p>
          <a:p>
            <a:pPr eaLnBrk="1" hangingPunct="1">
              <a:spcBef>
                <a:spcPct val="0"/>
              </a:spcBef>
              <a:buFontTx/>
              <a:buNone/>
            </a:pPr>
            <a:r>
              <a:rPr lang="en-GB" altLang="en-US" sz="1600" dirty="0">
                <a:latin typeface="Tw Cen MT Condensed" pitchFamily="34" charset="0"/>
              </a:rPr>
              <a:t>t</a:t>
            </a:r>
            <a:r>
              <a:rPr lang="en-GB" altLang="en-US" sz="1600" dirty="0" smtClean="0">
                <a:latin typeface="Tw Cen MT Condensed" pitchFamily="34" charset="0"/>
              </a:rPr>
              <a:t>he side of the</a:t>
            </a:r>
            <a:endParaRPr lang="en-GB" altLang="en-US" sz="1600" dirty="0">
              <a:latin typeface="Tw Cen MT Condensed" pitchFamily="34" charset="0"/>
            </a:endParaRPr>
          </a:p>
          <a:p>
            <a:pPr eaLnBrk="1" hangingPunct="1">
              <a:spcBef>
                <a:spcPct val="0"/>
              </a:spcBef>
              <a:buFontTx/>
              <a:buNone/>
            </a:pPr>
            <a:r>
              <a:rPr lang="en-GB" altLang="en-US" sz="1600" dirty="0">
                <a:latin typeface="Tw Cen MT Condensed" pitchFamily="34" charset="0"/>
              </a:rPr>
              <a:t>f</a:t>
            </a:r>
            <a:r>
              <a:rPr lang="en-GB" altLang="en-US" sz="1600" dirty="0" smtClean="0">
                <a:latin typeface="Tw Cen MT Condensed" pitchFamily="34" charset="0"/>
              </a:rPr>
              <a:t>oot or the sole.</a:t>
            </a:r>
          </a:p>
          <a:p>
            <a:pPr eaLnBrk="1" hangingPunct="1">
              <a:spcBef>
                <a:spcPct val="0"/>
              </a:spcBef>
              <a:buFontTx/>
              <a:buNone/>
            </a:pPr>
            <a:r>
              <a:rPr lang="en-GB" altLang="en-US" sz="1600" u="sng" dirty="0" smtClean="0">
                <a:latin typeface="Tw Cen MT Condensed" pitchFamily="34" charset="0"/>
              </a:rPr>
              <a:t>Whichever comes natural!</a:t>
            </a:r>
          </a:p>
        </p:txBody>
      </p:sp>
      <p:sp>
        <p:nvSpPr>
          <p:cNvPr id="10" name="TextBox 6"/>
          <p:cNvSpPr txBox="1">
            <a:spLocks noChangeArrowheads="1"/>
          </p:cNvSpPr>
          <p:nvPr/>
        </p:nvSpPr>
        <p:spPr bwMode="auto">
          <a:xfrm>
            <a:off x="179388" y="764704"/>
            <a:ext cx="4321175" cy="156966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1600" u="sng" dirty="0">
                <a:latin typeface="Tw Cen MT Condensed" pitchFamily="34" charset="0"/>
              </a:rPr>
              <a:t>Teaching Points – </a:t>
            </a:r>
            <a:r>
              <a:rPr lang="en-GB" altLang="en-US" sz="1600" u="sng" dirty="0" smtClean="0">
                <a:latin typeface="Tw Cen MT Condensed" pitchFamily="34" charset="0"/>
              </a:rPr>
              <a:t>Dribbling</a:t>
            </a:r>
          </a:p>
          <a:p>
            <a:pPr eaLnBrk="1" hangingPunct="1">
              <a:spcBef>
                <a:spcPct val="0"/>
              </a:spcBef>
              <a:buFontTx/>
              <a:buNone/>
            </a:pPr>
            <a:r>
              <a:rPr lang="en-GB" altLang="en-US" sz="1600" dirty="0" smtClean="0">
                <a:latin typeface="Tw Cen MT Condensed" pitchFamily="34" charset="0"/>
              </a:rPr>
              <a:t>Encourage children to:</a:t>
            </a:r>
          </a:p>
          <a:p>
            <a:pPr eaLnBrk="1" hangingPunct="1">
              <a:spcBef>
                <a:spcPct val="0"/>
              </a:spcBef>
              <a:buFontTx/>
              <a:buNone/>
            </a:pPr>
            <a:r>
              <a:rPr lang="en-GB" altLang="en-US" sz="1600" dirty="0" smtClean="0">
                <a:latin typeface="Tw Cen MT Condensed" pitchFamily="34" charset="0"/>
              </a:rPr>
              <a:t>Keep the ball in front of them,</a:t>
            </a:r>
            <a:endParaRPr lang="en-GB" altLang="en-US" sz="1600" dirty="0">
              <a:latin typeface="Tw Cen MT Condensed" pitchFamily="34" charset="0"/>
            </a:endParaRPr>
          </a:p>
          <a:p>
            <a:pPr eaLnBrk="1" hangingPunct="1">
              <a:spcBef>
                <a:spcPct val="0"/>
              </a:spcBef>
              <a:buFontTx/>
              <a:buNone/>
            </a:pPr>
            <a:r>
              <a:rPr lang="en-GB" altLang="en-US" sz="1600" dirty="0">
                <a:latin typeface="Tw Cen MT Condensed" pitchFamily="34" charset="0"/>
              </a:rPr>
              <a:t>u</a:t>
            </a:r>
            <a:r>
              <a:rPr lang="en-GB" altLang="en-US" sz="1600" dirty="0" smtClean="0">
                <a:latin typeface="Tw Cen MT Condensed" pitchFamily="34" charset="0"/>
              </a:rPr>
              <a:t>se the part of the foot just</a:t>
            </a:r>
          </a:p>
          <a:p>
            <a:pPr eaLnBrk="1" hangingPunct="1">
              <a:spcBef>
                <a:spcPct val="0"/>
              </a:spcBef>
              <a:buFontTx/>
              <a:buNone/>
            </a:pPr>
            <a:r>
              <a:rPr lang="en-GB" altLang="en-US" sz="1600" dirty="0">
                <a:latin typeface="Tw Cen MT Condensed" pitchFamily="34" charset="0"/>
              </a:rPr>
              <a:t>t</a:t>
            </a:r>
            <a:r>
              <a:rPr lang="en-GB" altLang="en-US" sz="1600" dirty="0" smtClean="0">
                <a:latin typeface="Tw Cen MT Condensed" pitchFamily="34" charset="0"/>
              </a:rPr>
              <a:t>o the outside of the laces,</a:t>
            </a:r>
          </a:p>
          <a:p>
            <a:pPr eaLnBrk="1" hangingPunct="1">
              <a:spcBef>
                <a:spcPct val="0"/>
              </a:spcBef>
              <a:buFontTx/>
              <a:buNone/>
            </a:pPr>
            <a:r>
              <a:rPr lang="en-GB" altLang="en-US" sz="1600" dirty="0" smtClean="0">
                <a:latin typeface="Tw Cen MT Condensed" pitchFamily="34" charset="0"/>
              </a:rPr>
              <a:t>Lots of light touches</a:t>
            </a:r>
            <a:r>
              <a:rPr lang="en-GB" altLang="en-US" sz="1600" dirty="0">
                <a:latin typeface="Tw Cen MT Condensed" pitchFamily="34" charset="0"/>
              </a:rPr>
              <a:t>.</a:t>
            </a:r>
          </a:p>
        </p:txBody>
      </p:sp>
      <p:pic>
        <p:nvPicPr>
          <p:cNvPr id="28" name="Picture 3"/>
          <p:cNvPicPr>
            <a:picLocks noChangeAspect="1" noChangeArrowheads="1"/>
          </p:cNvPicPr>
          <p:nvPr/>
        </p:nvPicPr>
        <p:blipFill rotWithShape="1">
          <a:blip r:embed="rId5">
            <a:extLst>
              <a:ext uri="{28A0092B-C50C-407E-A947-70E740481C1C}">
                <a14:useLocalDpi xmlns:a14="http://schemas.microsoft.com/office/drawing/2010/main" val="0"/>
              </a:ext>
            </a:extLst>
          </a:blip>
          <a:srcRect l="19229" t="30780" r="65278" b="50000"/>
          <a:stretch/>
        </p:blipFill>
        <p:spPr bwMode="auto">
          <a:xfrm>
            <a:off x="2194260" y="796277"/>
            <a:ext cx="2161716" cy="15084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9" name="Picture 4"/>
          <p:cNvPicPr>
            <a:picLocks noChangeAspect="1" noChangeArrowheads="1"/>
          </p:cNvPicPr>
          <p:nvPr/>
        </p:nvPicPr>
        <p:blipFill rotWithShape="1">
          <a:blip r:embed="rId6">
            <a:extLst>
              <a:ext uri="{28A0092B-C50C-407E-A947-70E740481C1C}">
                <a14:useLocalDpi xmlns:a14="http://schemas.microsoft.com/office/drawing/2010/main" val="0"/>
              </a:ext>
            </a:extLst>
          </a:blip>
          <a:srcRect l="30474" t="24546" r="54819" b="61843"/>
          <a:stretch/>
        </p:blipFill>
        <p:spPr bwMode="auto">
          <a:xfrm>
            <a:off x="7616147" y="836712"/>
            <a:ext cx="1310347" cy="682132"/>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30" name="Picture 5"/>
          <p:cNvPicPr>
            <a:picLocks noChangeAspect="1" noChangeArrowheads="1"/>
          </p:cNvPicPr>
          <p:nvPr/>
        </p:nvPicPr>
        <p:blipFill rotWithShape="1">
          <a:blip r:embed="rId7">
            <a:extLst>
              <a:ext uri="{28A0092B-C50C-407E-A947-70E740481C1C}">
                <a14:useLocalDpi xmlns:a14="http://schemas.microsoft.com/office/drawing/2010/main" val="0"/>
              </a:ext>
            </a:extLst>
          </a:blip>
          <a:srcRect l="25662" t="64876" r="66482" b="21630"/>
          <a:stretch/>
        </p:blipFill>
        <p:spPr bwMode="auto">
          <a:xfrm>
            <a:off x="6372200" y="1052736"/>
            <a:ext cx="1197348" cy="1156771"/>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37" name="TextBox 69"/>
          <p:cNvSpPr txBox="1">
            <a:spLocks noChangeArrowheads="1"/>
          </p:cNvSpPr>
          <p:nvPr/>
        </p:nvSpPr>
        <p:spPr bwMode="auto">
          <a:xfrm>
            <a:off x="179512" y="2348880"/>
            <a:ext cx="8785101" cy="255454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marL="342900" indent="-342900"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1600" u="sng" dirty="0">
                <a:latin typeface="Tw Cen MT Condensed" pitchFamily="34" charset="0"/>
              </a:rPr>
              <a:t>2</a:t>
            </a:r>
            <a:r>
              <a:rPr lang="en-GB" altLang="en-US" sz="1600" u="sng" dirty="0" smtClean="0">
                <a:latin typeface="Tw Cen MT Condensed" pitchFamily="34" charset="0"/>
              </a:rPr>
              <a:t> &amp; 3. Traffic Lights</a:t>
            </a:r>
          </a:p>
          <a:p>
            <a:pPr eaLnBrk="1" hangingPunct="1">
              <a:spcBef>
                <a:spcPct val="0"/>
              </a:spcBef>
              <a:buFontTx/>
              <a:buNone/>
            </a:pPr>
            <a:endParaRPr lang="en-GB" altLang="en-US" sz="1600" u="sng" dirty="0" smtClean="0">
              <a:latin typeface="Tw Cen MT Condensed" pitchFamily="34" charset="0"/>
            </a:endParaRPr>
          </a:p>
          <a:p>
            <a:pPr eaLnBrk="1" hangingPunct="1">
              <a:spcBef>
                <a:spcPct val="0"/>
              </a:spcBef>
              <a:buFontTx/>
              <a:buNone/>
            </a:pPr>
            <a:r>
              <a:rPr lang="en-GB" altLang="en-US" sz="1600" dirty="0" smtClean="0">
                <a:latin typeface="Tw Cen MT Condensed" pitchFamily="34" charset="0"/>
              </a:rPr>
              <a:t>“Green”</a:t>
            </a:r>
          </a:p>
          <a:p>
            <a:pPr eaLnBrk="1" hangingPunct="1">
              <a:spcBef>
                <a:spcPct val="0"/>
              </a:spcBef>
              <a:buFontTx/>
              <a:buNone/>
            </a:pPr>
            <a:endParaRPr lang="en-GB" altLang="en-US" sz="1600" dirty="0" smtClean="0">
              <a:latin typeface="Tw Cen MT Condensed" pitchFamily="34" charset="0"/>
            </a:endParaRPr>
          </a:p>
          <a:p>
            <a:pPr eaLnBrk="1" hangingPunct="1">
              <a:spcBef>
                <a:spcPct val="0"/>
              </a:spcBef>
              <a:buFontTx/>
              <a:buNone/>
            </a:pPr>
            <a:r>
              <a:rPr lang="en-GB" altLang="en-US" sz="1600" dirty="0" smtClean="0">
                <a:latin typeface="Tw Cen MT Condensed" pitchFamily="34" charset="0"/>
              </a:rPr>
              <a:t>“Amber”</a:t>
            </a:r>
          </a:p>
          <a:p>
            <a:pPr eaLnBrk="1" hangingPunct="1">
              <a:spcBef>
                <a:spcPct val="0"/>
              </a:spcBef>
              <a:buFontTx/>
              <a:buNone/>
            </a:pPr>
            <a:endParaRPr lang="en-GB" altLang="en-US" sz="1600" dirty="0" smtClean="0">
              <a:latin typeface="Tw Cen MT Condensed" pitchFamily="34" charset="0"/>
            </a:endParaRPr>
          </a:p>
          <a:p>
            <a:pPr eaLnBrk="1" hangingPunct="1">
              <a:spcBef>
                <a:spcPct val="0"/>
              </a:spcBef>
              <a:buFontTx/>
              <a:buNone/>
            </a:pPr>
            <a:r>
              <a:rPr lang="en-GB" altLang="en-US" sz="1600" dirty="0" smtClean="0">
                <a:latin typeface="Tw Cen MT Condensed" pitchFamily="34" charset="0"/>
              </a:rPr>
              <a:t>“Red”</a:t>
            </a:r>
          </a:p>
          <a:p>
            <a:pPr eaLnBrk="1" hangingPunct="1">
              <a:spcBef>
                <a:spcPct val="0"/>
              </a:spcBef>
              <a:buFontTx/>
              <a:buNone/>
            </a:pPr>
            <a:endParaRPr lang="en-GB" altLang="en-US" sz="1600" dirty="0">
              <a:latin typeface="Tw Cen MT Condensed" pitchFamily="34" charset="0"/>
            </a:endParaRPr>
          </a:p>
          <a:p>
            <a:pPr eaLnBrk="1" hangingPunct="1">
              <a:spcBef>
                <a:spcPct val="0"/>
              </a:spcBef>
              <a:buFontTx/>
              <a:buNone/>
            </a:pPr>
            <a:endParaRPr lang="en-GB" altLang="en-US" sz="1600" u="sng" dirty="0" smtClean="0">
              <a:latin typeface="Tw Cen MT Condensed" pitchFamily="34" charset="0"/>
            </a:endParaRPr>
          </a:p>
          <a:p>
            <a:pPr eaLnBrk="1" hangingPunct="1">
              <a:spcBef>
                <a:spcPct val="0"/>
              </a:spcBef>
              <a:buFontTx/>
              <a:buNone/>
            </a:pPr>
            <a:endParaRPr lang="en-GB" altLang="en-US" sz="1600" u="sng" dirty="0">
              <a:latin typeface="Tw Cen MT Condensed" pitchFamily="34" charset="0"/>
            </a:endParaRPr>
          </a:p>
        </p:txBody>
      </p:sp>
      <p:sp>
        <p:nvSpPr>
          <p:cNvPr id="38" name="Oval 37"/>
          <p:cNvSpPr/>
          <p:nvPr/>
        </p:nvSpPr>
        <p:spPr>
          <a:xfrm>
            <a:off x="899592" y="2780928"/>
            <a:ext cx="360040" cy="360040"/>
          </a:xfrm>
          <a:prstGeom prst="ellipse">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Oval 38"/>
          <p:cNvSpPr/>
          <p:nvPr/>
        </p:nvSpPr>
        <p:spPr>
          <a:xfrm>
            <a:off x="899592" y="3284984"/>
            <a:ext cx="360040" cy="36004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Oval 39"/>
          <p:cNvSpPr/>
          <p:nvPr/>
        </p:nvSpPr>
        <p:spPr>
          <a:xfrm>
            <a:off x="899592" y="3789040"/>
            <a:ext cx="360040" cy="360040"/>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Frame 40"/>
          <p:cNvSpPr/>
          <p:nvPr/>
        </p:nvSpPr>
        <p:spPr>
          <a:xfrm>
            <a:off x="2339752" y="2708920"/>
            <a:ext cx="2308269" cy="1512168"/>
          </a:xfrm>
          <a:prstGeom prst="frame">
            <a:avLst>
              <a:gd name="adj1" fmla="val 4581"/>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42" name="Multiply 41"/>
          <p:cNvSpPr/>
          <p:nvPr/>
        </p:nvSpPr>
        <p:spPr>
          <a:xfrm>
            <a:off x="2482305" y="2852936"/>
            <a:ext cx="217487" cy="233933"/>
          </a:xfrm>
          <a:prstGeom prst="mathMultiply">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43" name="Multiply 42"/>
          <p:cNvSpPr/>
          <p:nvPr/>
        </p:nvSpPr>
        <p:spPr>
          <a:xfrm>
            <a:off x="3922465" y="3005336"/>
            <a:ext cx="217487" cy="233933"/>
          </a:xfrm>
          <a:prstGeom prst="mathMultiply">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44" name="Multiply 43"/>
          <p:cNvSpPr/>
          <p:nvPr/>
        </p:nvSpPr>
        <p:spPr>
          <a:xfrm>
            <a:off x="2842345" y="3843139"/>
            <a:ext cx="217487" cy="233933"/>
          </a:xfrm>
          <a:prstGeom prst="mathMultiply">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45" name="Multiply 44"/>
          <p:cNvSpPr/>
          <p:nvPr/>
        </p:nvSpPr>
        <p:spPr>
          <a:xfrm>
            <a:off x="4354513" y="3771131"/>
            <a:ext cx="217487" cy="233933"/>
          </a:xfrm>
          <a:prstGeom prst="mathMultiply">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46" name="Multiply 45"/>
          <p:cNvSpPr/>
          <p:nvPr/>
        </p:nvSpPr>
        <p:spPr>
          <a:xfrm>
            <a:off x="3274393" y="2780928"/>
            <a:ext cx="217487" cy="233933"/>
          </a:xfrm>
          <a:prstGeom prst="mathMultiply">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47" name="Multiply 46"/>
          <p:cNvSpPr/>
          <p:nvPr/>
        </p:nvSpPr>
        <p:spPr>
          <a:xfrm>
            <a:off x="3130377" y="3284984"/>
            <a:ext cx="217487" cy="233933"/>
          </a:xfrm>
          <a:prstGeom prst="mathMultiply">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48" name="Multiply 47"/>
          <p:cNvSpPr/>
          <p:nvPr/>
        </p:nvSpPr>
        <p:spPr>
          <a:xfrm>
            <a:off x="2483768" y="3501008"/>
            <a:ext cx="217487" cy="233933"/>
          </a:xfrm>
          <a:prstGeom prst="mathMultiply">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cxnSp>
        <p:nvCxnSpPr>
          <p:cNvPr id="49" name="Straight Arrow Connector 48"/>
          <p:cNvCxnSpPr/>
          <p:nvPr/>
        </p:nvCxnSpPr>
        <p:spPr>
          <a:xfrm flipV="1">
            <a:off x="3059094" y="3861048"/>
            <a:ext cx="434792" cy="11696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p:nvPr/>
        </p:nvCxnSpPr>
        <p:spPr>
          <a:xfrm flipH="1" flipV="1">
            <a:off x="4356038" y="3284984"/>
            <a:ext cx="69202" cy="432049"/>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p:nvPr/>
        </p:nvCxnSpPr>
        <p:spPr>
          <a:xfrm>
            <a:off x="3347864" y="3401952"/>
            <a:ext cx="362784" cy="31508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flipH="1">
            <a:off x="3923866" y="3284984"/>
            <a:ext cx="72071" cy="69303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flipV="1">
            <a:off x="3489136" y="2852936"/>
            <a:ext cx="542072" cy="4496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a:off x="2699792" y="2969904"/>
            <a:ext cx="290776" cy="26936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p:nvPr/>
        </p:nvCxnSpPr>
        <p:spPr>
          <a:xfrm flipV="1">
            <a:off x="2627784" y="3239269"/>
            <a:ext cx="0" cy="23469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6" name="Frame 55"/>
          <p:cNvSpPr/>
          <p:nvPr/>
        </p:nvSpPr>
        <p:spPr>
          <a:xfrm>
            <a:off x="5868144" y="2708920"/>
            <a:ext cx="2308269" cy="1512168"/>
          </a:xfrm>
          <a:prstGeom prst="frame">
            <a:avLst>
              <a:gd name="adj1" fmla="val 4581"/>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57" name="Multiply 56"/>
          <p:cNvSpPr/>
          <p:nvPr/>
        </p:nvSpPr>
        <p:spPr>
          <a:xfrm>
            <a:off x="6010697" y="2852936"/>
            <a:ext cx="217487" cy="233933"/>
          </a:xfrm>
          <a:prstGeom prst="mathMultiply">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58" name="Multiply 57"/>
          <p:cNvSpPr/>
          <p:nvPr/>
        </p:nvSpPr>
        <p:spPr>
          <a:xfrm>
            <a:off x="7450857" y="3005336"/>
            <a:ext cx="217487" cy="233933"/>
          </a:xfrm>
          <a:prstGeom prst="mathMultiply">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59" name="Multiply 58"/>
          <p:cNvSpPr/>
          <p:nvPr/>
        </p:nvSpPr>
        <p:spPr>
          <a:xfrm>
            <a:off x="6370737" y="3843139"/>
            <a:ext cx="217487" cy="233933"/>
          </a:xfrm>
          <a:prstGeom prst="mathMultiply">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60" name="Multiply 59"/>
          <p:cNvSpPr/>
          <p:nvPr/>
        </p:nvSpPr>
        <p:spPr>
          <a:xfrm>
            <a:off x="7882905" y="3771131"/>
            <a:ext cx="217487" cy="233933"/>
          </a:xfrm>
          <a:prstGeom prst="mathMultiply">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61" name="Multiply 60"/>
          <p:cNvSpPr/>
          <p:nvPr/>
        </p:nvSpPr>
        <p:spPr>
          <a:xfrm>
            <a:off x="6658769" y="3284984"/>
            <a:ext cx="217487" cy="233933"/>
          </a:xfrm>
          <a:prstGeom prst="mathMultiply">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cxnSp>
        <p:nvCxnSpPr>
          <p:cNvPr id="62" name="Straight Arrow Connector 61"/>
          <p:cNvCxnSpPr/>
          <p:nvPr/>
        </p:nvCxnSpPr>
        <p:spPr>
          <a:xfrm flipV="1">
            <a:off x="6587486" y="3861048"/>
            <a:ext cx="434792" cy="11696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p:nvPr/>
        </p:nvCxnSpPr>
        <p:spPr>
          <a:xfrm flipH="1" flipV="1">
            <a:off x="7884430" y="3284984"/>
            <a:ext cx="69202" cy="432049"/>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4" name="Straight Arrow Connector 63"/>
          <p:cNvCxnSpPr/>
          <p:nvPr/>
        </p:nvCxnSpPr>
        <p:spPr>
          <a:xfrm>
            <a:off x="6876256" y="3401952"/>
            <a:ext cx="362784" cy="31508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5" name="Straight Arrow Connector 64"/>
          <p:cNvCxnSpPr/>
          <p:nvPr/>
        </p:nvCxnSpPr>
        <p:spPr>
          <a:xfrm flipH="1">
            <a:off x="7452258" y="3284984"/>
            <a:ext cx="72071" cy="69303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6" name="Straight Arrow Connector 65"/>
          <p:cNvCxnSpPr/>
          <p:nvPr/>
        </p:nvCxnSpPr>
        <p:spPr>
          <a:xfrm>
            <a:off x="6228184" y="2969904"/>
            <a:ext cx="290776" cy="26936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7" name="Multiply 66"/>
          <p:cNvSpPr/>
          <p:nvPr/>
        </p:nvSpPr>
        <p:spPr>
          <a:xfrm>
            <a:off x="5578649" y="3212976"/>
            <a:ext cx="217487" cy="233933"/>
          </a:xfrm>
          <a:prstGeom prst="mathMultiply">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68" name="Multiply 67"/>
          <p:cNvSpPr/>
          <p:nvPr/>
        </p:nvSpPr>
        <p:spPr>
          <a:xfrm>
            <a:off x="8242945" y="3915147"/>
            <a:ext cx="217487" cy="233933"/>
          </a:xfrm>
          <a:prstGeom prst="mathMultiply">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cxnSp>
        <p:nvCxnSpPr>
          <p:cNvPr id="69" name="Straight Arrow Connector 68"/>
          <p:cNvCxnSpPr/>
          <p:nvPr/>
        </p:nvCxnSpPr>
        <p:spPr>
          <a:xfrm>
            <a:off x="5687392" y="3465004"/>
            <a:ext cx="0" cy="54006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0" name="Straight Arrow Connector 69"/>
          <p:cNvCxnSpPr/>
          <p:nvPr/>
        </p:nvCxnSpPr>
        <p:spPr>
          <a:xfrm flipV="1">
            <a:off x="8351688" y="3284984"/>
            <a:ext cx="0" cy="57606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1" name="Rectangle 70"/>
          <p:cNvSpPr/>
          <p:nvPr/>
        </p:nvSpPr>
        <p:spPr>
          <a:xfrm>
            <a:off x="2123728" y="4284385"/>
            <a:ext cx="6268708" cy="584775"/>
          </a:xfrm>
          <a:prstGeom prst="rect">
            <a:avLst/>
          </a:prstGeom>
        </p:spPr>
        <p:txBody>
          <a:bodyPr wrap="square">
            <a:spAutoFit/>
          </a:bodyPr>
          <a:lstStyle/>
          <a:p>
            <a:pPr algn="ctr">
              <a:defRPr/>
            </a:pPr>
            <a:r>
              <a:rPr lang="en-GB" sz="1600" dirty="0">
                <a:latin typeface="Tw Cen MT Condensed" panose="020B0606020104020203" pitchFamily="34" charset="0"/>
              </a:rPr>
              <a:t>The children that are the slowest to stop are out! They then have to dribble around the area whilst others play. </a:t>
            </a:r>
            <a:r>
              <a:rPr lang="en-GB" sz="1600" b="1" i="1" u="sng" dirty="0">
                <a:latin typeface="Tw Cen MT Condensed" panose="020B0606020104020203" pitchFamily="34" charset="0"/>
              </a:rPr>
              <a:t>Be a little more lenient with L/A  </a:t>
            </a:r>
            <a:r>
              <a:rPr lang="en-GB" sz="1600" dirty="0">
                <a:latin typeface="Tw Cen MT Condensed" panose="020B0606020104020203" pitchFamily="34" charset="0"/>
              </a:rPr>
              <a:t>  </a:t>
            </a:r>
            <a:endParaRPr lang="en-GB" sz="1600" u="sng" dirty="0">
              <a:latin typeface="Tw Cen MT Condensed" panose="020B0606020104020203" pitchFamily="34" charset="0"/>
            </a:endParaRPr>
          </a:p>
        </p:txBody>
      </p:sp>
      <p:sp>
        <p:nvSpPr>
          <p:cNvPr id="72" name="TextBox 69"/>
          <p:cNvSpPr txBox="1">
            <a:spLocks noChangeArrowheads="1"/>
          </p:cNvSpPr>
          <p:nvPr/>
        </p:nvSpPr>
        <p:spPr bwMode="auto">
          <a:xfrm>
            <a:off x="179512" y="4941168"/>
            <a:ext cx="8785101" cy="181588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marL="342900" indent="-342900"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1600" u="sng" dirty="0" smtClean="0">
                <a:latin typeface="Tw Cen MT Condensed" pitchFamily="34" charset="0"/>
              </a:rPr>
              <a:t>4. The Gauntlet</a:t>
            </a:r>
          </a:p>
          <a:p>
            <a:pPr eaLnBrk="1" hangingPunct="1">
              <a:spcBef>
                <a:spcPct val="0"/>
              </a:spcBef>
              <a:buFontTx/>
              <a:buNone/>
            </a:pPr>
            <a:r>
              <a:rPr lang="en-GB" sz="1600" dirty="0">
                <a:latin typeface="Tw Cen MT Condensed" panose="020B0606020104020203" pitchFamily="34" charset="0"/>
              </a:rPr>
              <a:t>The objective of the gauntlet is to dribble your ball from </a:t>
            </a:r>
            <a:r>
              <a:rPr lang="en-GB" sz="1600" dirty="0" smtClean="0">
                <a:latin typeface="Tw Cen MT Condensed" panose="020B0606020104020203" pitchFamily="34" charset="0"/>
              </a:rPr>
              <a:t>the</a:t>
            </a:r>
          </a:p>
          <a:p>
            <a:pPr eaLnBrk="1" hangingPunct="1">
              <a:spcBef>
                <a:spcPct val="0"/>
              </a:spcBef>
              <a:buFontTx/>
              <a:buNone/>
            </a:pPr>
            <a:r>
              <a:rPr lang="en-GB" sz="1600" dirty="0" smtClean="0">
                <a:latin typeface="Tw Cen MT Condensed" panose="020B0606020104020203" pitchFamily="34" charset="0"/>
              </a:rPr>
              <a:t>starting </a:t>
            </a:r>
            <a:r>
              <a:rPr lang="en-GB" sz="1600" dirty="0">
                <a:latin typeface="Tw Cen MT Condensed" panose="020B0606020104020203" pitchFamily="34" charset="0"/>
              </a:rPr>
              <a:t>point out of the gauntlet to the safe zone</a:t>
            </a:r>
            <a:r>
              <a:rPr lang="en-GB" sz="1600" dirty="0" smtClean="0">
                <a:latin typeface="Tw Cen MT Condensed" panose="020B0606020104020203" pitchFamily="34" charset="0"/>
              </a:rPr>
              <a:t>.</a:t>
            </a:r>
            <a:endParaRPr lang="en-GB" sz="1600" b="1" i="1" u="sng" dirty="0" smtClean="0">
              <a:latin typeface="Tw Cen MT Condensed" panose="020B0606020104020203" pitchFamily="34" charset="0"/>
            </a:endParaRPr>
          </a:p>
          <a:p>
            <a:pPr marL="0" indent="0" eaLnBrk="1" hangingPunct="1">
              <a:spcBef>
                <a:spcPct val="0"/>
              </a:spcBef>
              <a:buFontTx/>
              <a:buNone/>
            </a:pPr>
            <a:endParaRPr lang="en-GB" sz="1600" b="1" i="1" u="sng" dirty="0" smtClean="0">
              <a:latin typeface="Tw Cen MT Condensed" panose="020B0606020104020203" pitchFamily="34" charset="0"/>
            </a:endParaRPr>
          </a:p>
          <a:p>
            <a:pPr marL="0" indent="0" eaLnBrk="1" hangingPunct="1">
              <a:spcBef>
                <a:spcPct val="0"/>
              </a:spcBef>
              <a:buFontTx/>
              <a:buNone/>
            </a:pPr>
            <a:r>
              <a:rPr lang="en-GB" sz="1600" b="1" i="1" u="sng" dirty="0" smtClean="0">
                <a:latin typeface="Tw Cen MT Condensed" panose="020B0606020104020203" pitchFamily="34" charset="0"/>
              </a:rPr>
              <a:t>Match </a:t>
            </a:r>
            <a:r>
              <a:rPr lang="en-GB" sz="1600" b="1" i="1" u="sng" dirty="0">
                <a:latin typeface="Tw Cen MT Condensed" panose="020B0606020104020203" pitchFamily="34" charset="0"/>
              </a:rPr>
              <a:t>children on ability. M/A pupils to work </a:t>
            </a:r>
            <a:r>
              <a:rPr lang="en-GB" sz="1600" b="1" i="1" u="sng" dirty="0" smtClean="0">
                <a:latin typeface="Tw Cen MT Condensed" panose="020B0606020104020203" pitchFamily="34" charset="0"/>
              </a:rPr>
              <a:t>against</a:t>
            </a:r>
          </a:p>
          <a:p>
            <a:pPr marL="0" indent="0" eaLnBrk="1" hangingPunct="1">
              <a:spcBef>
                <a:spcPct val="0"/>
              </a:spcBef>
              <a:buFontTx/>
              <a:buNone/>
            </a:pPr>
            <a:r>
              <a:rPr lang="en-GB" sz="1600" b="1" i="1" u="sng" dirty="0" smtClean="0">
                <a:latin typeface="Tw Cen MT Condensed" panose="020B0606020104020203" pitchFamily="34" charset="0"/>
              </a:rPr>
              <a:t>each other in </a:t>
            </a:r>
            <a:r>
              <a:rPr lang="en-GB" sz="1600" b="1" i="1" u="sng" dirty="0">
                <a:latin typeface="Tw Cen MT Condensed" panose="020B0606020104020203" pitchFamily="34" charset="0"/>
              </a:rPr>
              <a:t>a smaller space. L/A pupils to work in </a:t>
            </a:r>
            <a:r>
              <a:rPr lang="en-GB" sz="1600" b="1" i="1" u="sng" dirty="0" smtClean="0">
                <a:latin typeface="Tw Cen MT Condensed" panose="020B0606020104020203" pitchFamily="34" charset="0"/>
              </a:rPr>
              <a:t>a</a:t>
            </a:r>
          </a:p>
          <a:p>
            <a:pPr marL="0" indent="0" eaLnBrk="1" hangingPunct="1">
              <a:spcBef>
                <a:spcPct val="0"/>
              </a:spcBef>
              <a:buFontTx/>
              <a:buNone/>
            </a:pPr>
            <a:r>
              <a:rPr lang="en-GB" sz="1600" b="1" i="1" u="sng" dirty="0" smtClean="0">
                <a:latin typeface="Tw Cen MT Condensed" panose="020B0606020104020203" pitchFamily="34" charset="0"/>
              </a:rPr>
              <a:t>larger space to </a:t>
            </a:r>
            <a:r>
              <a:rPr lang="en-GB" sz="1600" b="1" i="1" u="sng" dirty="0">
                <a:latin typeface="Tw Cen MT Condensed" panose="020B0606020104020203" pitchFamily="34" charset="0"/>
              </a:rPr>
              <a:t>enable them to succeed</a:t>
            </a:r>
            <a:r>
              <a:rPr lang="en-GB" sz="1600" b="1" i="1" u="sng" dirty="0" smtClean="0">
                <a:latin typeface="Tw Cen MT Condensed" panose="020B0606020104020203" pitchFamily="34" charset="0"/>
              </a:rPr>
              <a:t>.</a:t>
            </a:r>
            <a:endParaRPr lang="en-GB" altLang="en-US" sz="1600" u="sng" dirty="0" smtClean="0">
              <a:latin typeface="Tw Cen MT Condensed" pitchFamily="34" charset="0"/>
            </a:endParaRPr>
          </a:p>
        </p:txBody>
      </p:sp>
      <p:sp>
        <p:nvSpPr>
          <p:cNvPr id="73" name="Oval 72"/>
          <p:cNvSpPr/>
          <p:nvPr/>
        </p:nvSpPr>
        <p:spPr>
          <a:xfrm>
            <a:off x="4354513" y="5301208"/>
            <a:ext cx="70727" cy="72008"/>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4" name="Oval 73"/>
          <p:cNvSpPr/>
          <p:nvPr/>
        </p:nvSpPr>
        <p:spPr>
          <a:xfrm>
            <a:off x="4355976" y="5517232"/>
            <a:ext cx="70727" cy="72008"/>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5" name="Oval 74"/>
          <p:cNvSpPr/>
          <p:nvPr/>
        </p:nvSpPr>
        <p:spPr>
          <a:xfrm>
            <a:off x="4355976" y="5733256"/>
            <a:ext cx="70727" cy="72008"/>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6" name="Oval 75"/>
          <p:cNvSpPr/>
          <p:nvPr/>
        </p:nvSpPr>
        <p:spPr>
          <a:xfrm>
            <a:off x="4355976" y="5949280"/>
            <a:ext cx="70727" cy="72008"/>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7" name="Oval 76"/>
          <p:cNvSpPr/>
          <p:nvPr/>
        </p:nvSpPr>
        <p:spPr>
          <a:xfrm>
            <a:off x="4355976" y="6165304"/>
            <a:ext cx="70727" cy="72008"/>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8" name="Oval 77"/>
          <p:cNvSpPr/>
          <p:nvPr/>
        </p:nvSpPr>
        <p:spPr>
          <a:xfrm>
            <a:off x="4357257" y="6381328"/>
            <a:ext cx="70727" cy="72008"/>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9" name="Oval 78"/>
          <p:cNvSpPr/>
          <p:nvPr/>
        </p:nvSpPr>
        <p:spPr>
          <a:xfrm>
            <a:off x="6298729" y="5301208"/>
            <a:ext cx="70727" cy="72008"/>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0" name="Oval 79"/>
          <p:cNvSpPr/>
          <p:nvPr/>
        </p:nvSpPr>
        <p:spPr>
          <a:xfrm>
            <a:off x="6300192" y="5517232"/>
            <a:ext cx="70727" cy="72008"/>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1" name="Oval 80"/>
          <p:cNvSpPr/>
          <p:nvPr/>
        </p:nvSpPr>
        <p:spPr>
          <a:xfrm>
            <a:off x="6300192" y="5733256"/>
            <a:ext cx="70727" cy="72008"/>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2" name="Oval 81"/>
          <p:cNvSpPr/>
          <p:nvPr/>
        </p:nvSpPr>
        <p:spPr>
          <a:xfrm>
            <a:off x="6300192" y="5949280"/>
            <a:ext cx="70727" cy="72008"/>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3" name="Oval 82"/>
          <p:cNvSpPr/>
          <p:nvPr/>
        </p:nvSpPr>
        <p:spPr>
          <a:xfrm>
            <a:off x="6300192" y="6165304"/>
            <a:ext cx="70727" cy="72008"/>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4" name="Oval 83"/>
          <p:cNvSpPr/>
          <p:nvPr/>
        </p:nvSpPr>
        <p:spPr>
          <a:xfrm>
            <a:off x="6301473" y="6381328"/>
            <a:ext cx="70727" cy="72008"/>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5" name="Multiply 84"/>
          <p:cNvSpPr/>
          <p:nvPr/>
        </p:nvSpPr>
        <p:spPr>
          <a:xfrm>
            <a:off x="5290617" y="6309320"/>
            <a:ext cx="217487" cy="233933"/>
          </a:xfrm>
          <a:prstGeom prst="mathMultiply">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86" name="Multiply 85"/>
          <p:cNvSpPr/>
          <p:nvPr/>
        </p:nvSpPr>
        <p:spPr>
          <a:xfrm>
            <a:off x="4714553" y="6309320"/>
            <a:ext cx="217487" cy="233933"/>
          </a:xfrm>
          <a:prstGeom prst="mathMultiply">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87" name="Multiply 86"/>
          <p:cNvSpPr/>
          <p:nvPr/>
        </p:nvSpPr>
        <p:spPr>
          <a:xfrm>
            <a:off x="5868144" y="6309320"/>
            <a:ext cx="217487" cy="233933"/>
          </a:xfrm>
          <a:prstGeom prst="mathMultiply">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88" name="Multiply 87"/>
          <p:cNvSpPr/>
          <p:nvPr/>
        </p:nvSpPr>
        <p:spPr>
          <a:xfrm>
            <a:off x="5292080" y="5355307"/>
            <a:ext cx="217487" cy="233933"/>
          </a:xfrm>
          <a:prstGeom prst="mathMultiply">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89" name="Oval 88"/>
          <p:cNvSpPr/>
          <p:nvPr/>
        </p:nvSpPr>
        <p:spPr>
          <a:xfrm>
            <a:off x="7162825" y="5301208"/>
            <a:ext cx="70727" cy="72008"/>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0" name="Oval 89"/>
          <p:cNvSpPr/>
          <p:nvPr/>
        </p:nvSpPr>
        <p:spPr>
          <a:xfrm>
            <a:off x="7164288" y="5517232"/>
            <a:ext cx="70727" cy="72008"/>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1" name="Oval 90"/>
          <p:cNvSpPr/>
          <p:nvPr/>
        </p:nvSpPr>
        <p:spPr>
          <a:xfrm>
            <a:off x="7164288" y="5733256"/>
            <a:ext cx="70727" cy="72008"/>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2" name="Oval 91"/>
          <p:cNvSpPr/>
          <p:nvPr/>
        </p:nvSpPr>
        <p:spPr>
          <a:xfrm>
            <a:off x="7164288" y="5949280"/>
            <a:ext cx="70727" cy="72008"/>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3" name="Oval 92"/>
          <p:cNvSpPr/>
          <p:nvPr/>
        </p:nvSpPr>
        <p:spPr>
          <a:xfrm>
            <a:off x="7164288" y="6165304"/>
            <a:ext cx="70727" cy="72008"/>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4" name="Oval 93"/>
          <p:cNvSpPr/>
          <p:nvPr/>
        </p:nvSpPr>
        <p:spPr>
          <a:xfrm>
            <a:off x="7165569" y="6381328"/>
            <a:ext cx="70727" cy="72008"/>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5" name="Oval 94"/>
          <p:cNvSpPr/>
          <p:nvPr/>
        </p:nvSpPr>
        <p:spPr>
          <a:xfrm>
            <a:off x="8747001" y="5301208"/>
            <a:ext cx="70727" cy="72008"/>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6" name="Oval 95"/>
          <p:cNvSpPr/>
          <p:nvPr/>
        </p:nvSpPr>
        <p:spPr>
          <a:xfrm>
            <a:off x="8748464" y="5517232"/>
            <a:ext cx="70727" cy="72008"/>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7" name="Oval 96"/>
          <p:cNvSpPr/>
          <p:nvPr/>
        </p:nvSpPr>
        <p:spPr>
          <a:xfrm>
            <a:off x="8748464" y="5733256"/>
            <a:ext cx="70727" cy="72008"/>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8" name="Oval 97"/>
          <p:cNvSpPr/>
          <p:nvPr/>
        </p:nvSpPr>
        <p:spPr>
          <a:xfrm>
            <a:off x="8748464" y="5949280"/>
            <a:ext cx="70727" cy="72008"/>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9" name="Oval 98"/>
          <p:cNvSpPr/>
          <p:nvPr/>
        </p:nvSpPr>
        <p:spPr>
          <a:xfrm>
            <a:off x="8748464" y="6165304"/>
            <a:ext cx="70727" cy="72008"/>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0" name="Oval 99"/>
          <p:cNvSpPr/>
          <p:nvPr/>
        </p:nvSpPr>
        <p:spPr>
          <a:xfrm>
            <a:off x="8749745" y="6381328"/>
            <a:ext cx="70727" cy="72008"/>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1" name="Multiply 100"/>
          <p:cNvSpPr/>
          <p:nvPr/>
        </p:nvSpPr>
        <p:spPr>
          <a:xfrm>
            <a:off x="7882905" y="6309320"/>
            <a:ext cx="217487" cy="233933"/>
          </a:xfrm>
          <a:prstGeom prst="mathMultiply">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102" name="Multiply 101"/>
          <p:cNvSpPr/>
          <p:nvPr/>
        </p:nvSpPr>
        <p:spPr>
          <a:xfrm>
            <a:off x="7378849" y="6309320"/>
            <a:ext cx="217487" cy="233933"/>
          </a:xfrm>
          <a:prstGeom prst="mathMultiply">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103" name="Multiply 102"/>
          <p:cNvSpPr/>
          <p:nvPr/>
        </p:nvSpPr>
        <p:spPr>
          <a:xfrm>
            <a:off x="8316416" y="6309320"/>
            <a:ext cx="217487" cy="233933"/>
          </a:xfrm>
          <a:prstGeom prst="mathMultiply">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104" name="Multiply 103"/>
          <p:cNvSpPr/>
          <p:nvPr/>
        </p:nvSpPr>
        <p:spPr>
          <a:xfrm>
            <a:off x="7884368" y="5427315"/>
            <a:ext cx="217487" cy="233933"/>
          </a:xfrm>
          <a:prstGeom prst="mathMultiply">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cxnSp>
        <p:nvCxnSpPr>
          <p:cNvPr id="106" name="Straight Connector 105"/>
          <p:cNvCxnSpPr/>
          <p:nvPr/>
        </p:nvCxnSpPr>
        <p:spPr>
          <a:xfrm>
            <a:off x="4463256" y="5301208"/>
            <a:ext cx="176492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p:cNvCxnSpPr/>
          <p:nvPr/>
        </p:nvCxnSpPr>
        <p:spPr>
          <a:xfrm>
            <a:off x="7343576" y="5301208"/>
            <a:ext cx="133288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9" name="TextBox 108"/>
          <p:cNvSpPr txBox="1"/>
          <p:nvPr/>
        </p:nvSpPr>
        <p:spPr>
          <a:xfrm>
            <a:off x="5040214" y="5013176"/>
            <a:ext cx="1476002" cy="307777"/>
          </a:xfrm>
          <a:prstGeom prst="rect">
            <a:avLst/>
          </a:prstGeom>
          <a:noFill/>
        </p:spPr>
        <p:txBody>
          <a:bodyPr wrap="square" rtlCol="0">
            <a:spAutoFit/>
          </a:bodyPr>
          <a:lstStyle/>
          <a:p>
            <a:r>
              <a:rPr lang="en-GB" sz="1400" i="1" dirty="0" smtClean="0">
                <a:latin typeface="Tw Cen MT Condensed" panose="020B0606020104020203" pitchFamily="34" charset="0"/>
              </a:rPr>
              <a:t>SAFE ZONE</a:t>
            </a:r>
            <a:endParaRPr lang="en-GB" sz="1400" i="1" dirty="0">
              <a:latin typeface="Tw Cen MT Condensed" panose="020B0606020104020203" pitchFamily="34" charset="0"/>
            </a:endParaRPr>
          </a:p>
        </p:txBody>
      </p:sp>
      <p:sp>
        <p:nvSpPr>
          <p:cNvPr id="110" name="TextBox 109"/>
          <p:cNvSpPr txBox="1"/>
          <p:nvPr/>
        </p:nvSpPr>
        <p:spPr>
          <a:xfrm>
            <a:off x="7632502" y="5013176"/>
            <a:ext cx="1476002" cy="307777"/>
          </a:xfrm>
          <a:prstGeom prst="rect">
            <a:avLst/>
          </a:prstGeom>
          <a:noFill/>
        </p:spPr>
        <p:txBody>
          <a:bodyPr wrap="square" rtlCol="0">
            <a:spAutoFit/>
          </a:bodyPr>
          <a:lstStyle/>
          <a:p>
            <a:r>
              <a:rPr lang="en-GB" sz="1400" i="1" dirty="0" smtClean="0">
                <a:latin typeface="Tw Cen MT Condensed" panose="020B0606020104020203" pitchFamily="34" charset="0"/>
              </a:rPr>
              <a:t>SAFE ZONE</a:t>
            </a:r>
            <a:endParaRPr lang="en-GB" sz="1400" i="1" dirty="0">
              <a:latin typeface="Tw Cen MT Condensed" panose="020B0606020104020203" pitchFamily="34" charset="0"/>
            </a:endParaRPr>
          </a:p>
        </p:txBody>
      </p:sp>
      <p:sp>
        <p:nvSpPr>
          <p:cNvPr id="111" name="Rectangle 110"/>
          <p:cNvSpPr/>
          <p:nvPr/>
        </p:nvSpPr>
        <p:spPr>
          <a:xfrm>
            <a:off x="4063527" y="6444044"/>
            <a:ext cx="508473" cy="369332"/>
          </a:xfrm>
          <a:prstGeom prst="rect">
            <a:avLst/>
          </a:prstGeom>
        </p:spPr>
        <p:txBody>
          <a:bodyPr wrap="none">
            <a:spAutoFit/>
          </a:bodyPr>
          <a:lstStyle/>
          <a:p>
            <a:r>
              <a:rPr lang="en-GB" b="1" i="1" u="sng" dirty="0">
                <a:latin typeface="Tw Cen MT Condensed" panose="020B0606020104020203" pitchFamily="34" charset="0"/>
              </a:rPr>
              <a:t>L/A </a:t>
            </a:r>
            <a:endParaRPr lang="en-GB" dirty="0"/>
          </a:p>
        </p:txBody>
      </p:sp>
      <p:sp>
        <p:nvSpPr>
          <p:cNvPr id="112" name="Rectangle 111"/>
          <p:cNvSpPr/>
          <p:nvPr/>
        </p:nvSpPr>
        <p:spPr>
          <a:xfrm>
            <a:off x="6799831" y="6444044"/>
            <a:ext cx="572593" cy="369332"/>
          </a:xfrm>
          <a:prstGeom prst="rect">
            <a:avLst/>
          </a:prstGeom>
        </p:spPr>
        <p:txBody>
          <a:bodyPr wrap="none">
            <a:spAutoFit/>
          </a:bodyPr>
          <a:lstStyle/>
          <a:p>
            <a:r>
              <a:rPr lang="en-GB" b="1" i="1" u="sng" dirty="0" smtClean="0">
                <a:latin typeface="Tw Cen MT Condensed" panose="020B0606020104020203" pitchFamily="34" charset="0"/>
              </a:rPr>
              <a:t>M/A </a:t>
            </a:r>
            <a:endParaRPr lang="en-GB" dirty="0"/>
          </a:p>
        </p:txBody>
      </p:sp>
    </p:spTree>
    <p:extLst>
      <p:ext uri="{BB962C8B-B14F-4D97-AF65-F5344CB8AC3E}">
        <p14:creationId xmlns:p14="http://schemas.microsoft.com/office/powerpoint/2010/main" val="376992644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p:cNvSpPr>
          <p:nvPr/>
        </p:nvSpPr>
        <p:spPr bwMode="auto">
          <a:xfrm>
            <a:off x="179388" y="725488"/>
            <a:ext cx="3240087" cy="1152525"/>
          </a:xfrm>
          <a:prstGeom prst="rect">
            <a:avLst/>
          </a:prstGeom>
          <a:solidFill>
            <a:schemeClr val="tx2">
              <a:lumMod val="40000"/>
              <a:lumOff val="60000"/>
            </a:schemeClr>
          </a:solidFill>
          <a:ln w="9525">
            <a:solidFill>
              <a:schemeClr val="tx1"/>
            </a:solidFill>
            <a:miter lim="800000"/>
            <a:headEnd/>
            <a:tailEnd/>
          </a:ln>
        </p:spPr>
        <p:txBody>
          <a:bodyPr>
            <a:normAutofit fontScale="92500" lnSpcReduction="20000"/>
          </a:bodyPr>
          <a:lstStyle/>
          <a:p>
            <a:pPr marL="342900" indent="-342900" fontAlgn="auto">
              <a:spcBef>
                <a:spcPct val="20000"/>
              </a:spcBef>
              <a:spcAft>
                <a:spcPts val="0"/>
              </a:spcAft>
              <a:buFont typeface="Arial" pitchFamily="34" charset="0"/>
              <a:buNone/>
              <a:defRPr/>
            </a:pPr>
            <a:r>
              <a:rPr lang="en-GB" sz="1400" b="1" u="sng" dirty="0">
                <a:latin typeface="Tw Cen MT Condensed" panose="020B0606020104020203" pitchFamily="34" charset="0"/>
                <a:cs typeface="+mn-cs"/>
              </a:rPr>
              <a:t>Learning Objectives:</a:t>
            </a:r>
          </a:p>
          <a:p>
            <a:pPr fontAlgn="auto">
              <a:spcBef>
                <a:spcPct val="20000"/>
              </a:spcBef>
              <a:spcAft>
                <a:spcPts val="0"/>
              </a:spcAft>
              <a:buFont typeface="Arial" pitchFamily="34" charset="0"/>
              <a:buNone/>
              <a:defRPr/>
            </a:pPr>
            <a:r>
              <a:rPr lang="en-GB" sz="1600" dirty="0">
                <a:latin typeface="Tw Cen MT Condensed" panose="020B0606020104020203" pitchFamily="34" charset="0"/>
                <a:cs typeface="+mn-cs"/>
              </a:rPr>
              <a:t>L.O 1 </a:t>
            </a:r>
            <a:r>
              <a:rPr lang="en-GB" sz="1600" dirty="0" smtClean="0">
                <a:latin typeface="Tw Cen MT Condensed" panose="020B0606020104020203" pitchFamily="34" charset="0"/>
                <a:cs typeface="+mn-cs"/>
              </a:rPr>
              <a:t>– Can children use teaching points to pass effectively</a:t>
            </a:r>
          </a:p>
          <a:p>
            <a:pPr fontAlgn="auto">
              <a:spcBef>
                <a:spcPct val="20000"/>
              </a:spcBef>
              <a:spcAft>
                <a:spcPts val="0"/>
              </a:spcAft>
              <a:buFont typeface="Arial" pitchFamily="34" charset="0"/>
              <a:buNone/>
              <a:defRPr/>
            </a:pPr>
            <a:r>
              <a:rPr lang="en-GB" sz="1600" dirty="0" smtClean="0">
                <a:latin typeface="Tw Cen MT Condensed" panose="020B0606020104020203" pitchFamily="34" charset="0"/>
                <a:cs typeface="+mn-cs"/>
              </a:rPr>
              <a:t>L.O </a:t>
            </a:r>
            <a:r>
              <a:rPr lang="en-GB" sz="1600" dirty="0">
                <a:latin typeface="Tw Cen MT Condensed" panose="020B0606020104020203" pitchFamily="34" charset="0"/>
                <a:cs typeface="+mn-cs"/>
              </a:rPr>
              <a:t>2 – </a:t>
            </a:r>
            <a:r>
              <a:rPr lang="en-GB" sz="1600" dirty="0" smtClean="0">
                <a:latin typeface="Tw Cen MT Condensed" panose="020B0606020104020203" pitchFamily="34" charset="0"/>
                <a:cs typeface="+mn-cs"/>
              </a:rPr>
              <a:t>Can children use knowledge of technique to </a:t>
            </a:r>
            <a:r>
              <a:rPr lang="en-GB" sz="1600" dirty="0" smtClean="0">
                <a:latin typeface="Tw Cen MT Condensed" panose="020B0606020104020203" pitchFamily="34" charset="0"/>
              </a:rPr>
              <a:t>suggest ways for peer’s to improve</a:t>
            </a:r>
            <a:endParaRPr lang="en-GB" sz="1600" dirty="0">
              <a:latin typeface="Tw Cen MT Condensed" panose="020B0606020104020203" pitchFamily="34" charset="0"/>
              <a:cs typeface="+mn-cs"/>
            </a:endParaRPr>
          </a:p>
        </p:txBody>
      </p:sp>
      <p:sp>
        <p:nvSpPr>
          <p:cNvPr id="5" name="Subtitle 2"/>
          <p:cNvSpPr txBox="1">
            <a:spLocks/>
          </p:cNvSpPr>
          <p:nvPr/>
        </p:nvSpPr>
        <p:spPr>
          <a:xfrm>
            <a:off x="3492500" y="725488"/>
            <a:ext cx="5472113" cy="1152525"/>
          </a:xfrm>
          <a:prstGeom prst="rect">
            <a:avLst/>
          </a:prstGeom>
          <a:solidFill>
            <a:schemeClr val="tx2">
              <a:lumMod val="40000"/>
              <a:lumOff val="60000"/>
            </a:schemeClr>
          </a:solidFill>
          <a:ln>
            <a:solidFill>
              <a:schemeClr val="tx1"/>
            </a:solidFill>
          </a:ln>
        </p:spPr>
        <p:txBody>
          <a:bodyPr anchor="ctr"/>
          <a:lstStyle/>
          <a:p>
            <a:pPr>
              <a:spcBef>
                <a:spcPct val="20000"/>
              </a:spcBef>
              <a:defRPr/>
            </a:pPr>
            <a:r>
              <a:rPr lang="en-GB" sz="1400" dirty="0">
                <a:latin typeface="Tw Cen MT Condensed" panose="020B0606020104020203" pitchFamily="34" charset="0"/>
              </a:rPr>
              <a:t>Challenge 1 </a:t>
            </a:r>
            <a:r>
              <a:rPr lang="en-GB" sz="1400" dirty="0" smtClean="0">
                <a:latin typeface="Tw Cen MT Condensed" panose="020B0606020104020203" pitchFamily="34" charset="0"/>
              </a:rPr>
              <a:t>– </a:t>
            </a:r>
            <a:r>
              <a:rPr lang="en-GB" sz="1400" dirty="0">
                <a:latin typeface="Tw Cen MT Condensed" panose="020B0606020104020203" pitchFamily="34" charset="0"/>
              </a:rPr>
              <a:t>Can children follow instructions &amp; select the correct teaching point when given 2 options? (</a:t>
            </a:r>
            <a:r>
              <a:rPr lang="en-GB" sz="1400" dirty="0" err="1">
                <a:latin typeface="Tw Cen MT Condensed" panose="020B0606020104020203" pitchFamily="34" charset="0"/>
              </a:rPr>
              <a:t>i.e</a:t>
            </a:r>
            <a:r>
              <a:rPr lang="en-GB" sz="1400" dirty="0">
                <a:latin typeface="Tw Cen MT Condensed" panose="020B0606020104020203" pitchFamily="34" charset="0"/>
              </a:rPr>
              <a:t> </a:t>
            </a:r>
            <a:r>
              <a:rPr lang="en-GB" sz="1400" dirty="0" smtClean="0">
                <a:latin typeface="Tw Cen MT Condensed" panose="020B0606020104020203" pitchFamily="34" charset="0"/>
              </a:rPr>
              <a:t>Heel or instep?) </a:t>
            </a:r>
          </a:p>
          <a:p>
            <a:pPr fontAlgn="auto">
              <a:spcBef>
                <a:spcPct val="20000"/>
              </a:spcBef>
              <a:spcAft>
                <a:spcPts val="0"/>
              </a:spcAft>
              <a:buFont typeface="Arial" pitchFamily="34" charset="0"/>
              <a:buNone/>
              <a:defRPr/>
            </a:pPr>
            <a:r>
              <a:rPr lang="en-GB" sz="1400" dirty="0" smtClean="0">
                <a:latin typeface="Tw Cen MT Condensed" panose="020B0606020104020203" pitchFamily="34" charset="0"/>
              </a:rPr>
              <a:t>Challenge 2 – Can children use teaching points to pass with some consistent success</a:t>
            </a:r>
          </a:p>
          <a:p>
            <a:pPr fontAlgn="auto">
              <a:spcBef>
                <a:spcPct val="20000"/>
              </a:spcBef>
              <a:spcAft>
                <a:spcPts val="0"/>
              </a:spcAft>
              <a:buFont typeface="Arial" pitchFamily="34" charset="0"/>
              <a:buNone/>
              <a:defRPr/>
            </a:pPr>
            <a:r>
              <a:rPr lang="en-GB" sz="1400" dirty="0" smtClean="0">
                <a:latin typeface="Tw Cen MT Condensed" panose="020B0606020104020203" pitchFamily="34" charset="0"/>
              </a:rPr>
              <a:t>Challenge 3 – Can children use K+U of teaching points to help their peers improve?</a:t>
            </a:r>
            <a:endParaRPr lang="en-GB" sz="1400" b="1" dirty="0">
              <a:latin typeface="Tw Cen MT Condensed" panose="020B0606020104020203" pitchFamily="34" charset="0"/>
            </a:endParaRPr>
          </a:p>
        </p:txBody>
      </p:sp>
      <p:sp>
        <p:nvSpPr>
          <p:cNvPr id="6" name="Title 1"/>
          <p:cNvSpPr txBox="1">
            <a:spLocks/>
          </p:cNvSpPr>
          <p:nvPr/>
        </p:nvSpPr>
        <p:spPr bwMode="auto">
          <a:xfrm>
            <a:off x="1403350" y="42863"/>
            <a:ext cx="6481763" cy="649287"/>
          </a:xfrm>
          <a:prstGeom prst="rect">
            <a:avLst/>
          </a:prstGeom>
          <a:solidFill>
            <a:srgbClr val="00B050"/>
          </a:solidFill>
          <a:ln w="9525">
            <a:solidFill>
              <a:schemeClr val="tx1"/>
            </a:solidFill>
            <a:miter lim="800000"/>
            <a:headEnd/>
            <a:tailEnd/>
          </a:ln>
        </p:spPr>
        <p:txBody>
          <a:bodyPr anchor="ctr">
            <a:normAutofit/>
          </a:bodyPr>
          <a:lstStyle/>
          <a:p>
            <a:pPr algn="ctr" fontAlgn="auto">
              <a:spcBef>
                <a:spcPts val="0"/>
              </a:spcBef>
              <a:spcAft>
                <a:spcPts val="0"/>
              </a:spcAft>
              <a:defRPr/>
            </a:pPr>
            <a:r>
              <a:rPr lang="en-GB" sz="2400" dirty="0" smtClean="0">
                <a:latin typeface="Tw Cen MT Condensed Extra Bold" panose="020B0803020202020204" pitchFamily="34" charset="0"/>
                <a:ea typeface="+mj-ea"/>
                <a:cs typeface="+mj-cs"/>
              </a:rPr>
              <a:t> Football Year 1- Lesson </a:t>
            </a:r>
            <a:r>
              <a:rPr lang="en-GB" sz="2400" dirty="0">
                <a:latin typeface="Tw Cen MT Condensed Extra Bold" panose="020B0803020202020204" pitchFamily="34" charset="0"/>
                <a:ea typeface="+mj-ea"/>
                <a:cs typeface="+mj-cs"/>
              </a:rPr>
              <a:t>3</a:t>
            </a:r>
            <a:r>
              <a:rPr lang="en-GB" sz="2400" dirty="0" smtClean="0">
                <a:latin typeface="Tw Cen MT Condensed Extra Bold" panose="020B0803020202020204" pitchFamily="34" charset="0"/>
                <a:ea typeface="+mj-ea"/>
                <a:cs typeface="+mj-cs"/>
              </a:rPr>
              <a:t>  </a:t>
            </a:r>
            <a:endParaRPr lang="en-GB" sz="2400" dirty="0">
              <a:latin typeface="Tw Cen MT Condensed Extra Bold" panose="020B0803020202020204" pitchFamily="34" charset="0"/>
              <a:ea typeface="+mj-ea"/>
              <a:cs typeface="+mj-cs"/>
            </a:endParaRPr>
          </a:p>
        </p:txBody>
      </p:sp>
      <p:pic>
        <p:nvPicPr>
          <p:cNvPr id="7" name="Picture 3"/>
          <p:cNvPicPr>
            <a:picLocks noChangeAspect="1" noChangeArrowheads="1"/>
          </p:cNvPicPr>
          <p:nvPr/>
        </p:nvPicPr>
        <p:blipFill>
          <a:blip r:embed="rId2">
            <a:extLst>
              <a:ext uri="{28A0092B-C50C-407E-A947-70E740481C1C}">
                <a14:useLocalDpi xmlns:a14="http://schemas.microsoft.com/office/drawing/2010/main" val="0"/>
              </a:ext>
            </a:extLst>
          </a:blip>
          <a:srcRect t="18073" b="15977"/>
          <a:stretch>
            <a:fillRect/>
          </a:stretch>
        </p:blipFill>
        <p:spPr bwMode="auto">
          <a:xfrm>
            <a:off x="322263" y="-26988"/>
            <a:ext cx="1081087" cy="712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3"/>
          <p:cNvPicPr>
            <a:picLocks noChangeAspect="1" noChangeArrowheads="1"/>
          </p:cNvPicPr>
          <p:nvPr/>
        </p:nvPicPr>
        <p:blipFill>
          <a:blip r:embed="rId2">
            <a:extLst>
              <a:ext uri="{28A0092B-C50C-407E-A947-70E740481C1C}">
                <a14:useLocalDpi xmlns:a14="http://schemas.microsoft.com/office/drawing/2010/main" val="0"/>
              </a:ext>
            </a:extLst>
          </a:blip>
          <a:srcRect t="18073" b="15977"/>
          <a:stretch>
            <a:fillRect/>
          </a:stretch>
        </p:blipFill>
        <p:spPr bwMode="auto">
          <a:xfrm>
            <a:off x="7812088" y="-26988"/>
            <a:ext cx="1081087" cy="712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12"/>
          <p:cNvSpPr txBox="1">
            <a:spLocks noChangeArrowheads="1"/>
          </p:cNvSpPr>
          <p:nvPr/>
        </p:nvSpPr>
        <p:spPr bwMode="auto">
          <a:xfrm>
            <a:off x="5940425" y="1932707"/>
            <a:ext cx="30241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2000">
                <a:latin typeface="Tw Cen MT Condensed Extra Bold" pitchFamily="34" charset="0"/>
              </a:rPr>
              <a:t>Inspiration in P.E! - </a:t>
            </a:r>
          </a:p>
        </p:txBody>
      </p:sp>
      <p:sp>
        <p:nvSpPr>
          <p:cNvPr id="10" name="TextBox 10"/>
          <p:cNvSpPr txBox="1">
            <a:spLocks noChangeArrowheads="1"/>
          </p:cNvSpPr>
          <p:nvPr/>
        </p:nvSpPr>
        <p:spPr bwMode="auto">
          <a:xfrm>
            <a:off x="179388" y="1932707"/>
            <a:ext cx="29527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2000" dirty="0">
                <a:latin typeface="Tw Cen MT Condensed Extra Bold" pitchFamily="34" charset="0"/>
              </a:rPr>
              <a:t>Numeracy</a:t>
            </a:r>
            <a:r>
              <a:rPr lang="en-GB" altLang="en-US" sz="1800" dirty="0">
                <a:latin typeface="Tw Cen MT Condensed Extra Bold" pitchFamily="34" charset="0"/>
              </a:rPr>
              <a:t> in P.E! - </a:t>
            </a:r>
          </a:p>
        </p:txBody>
      </p:sp>
      <p:sp>
        <p:nvSpPr>
          <p:cNvPr id="11" name="TextBox 11"/>
          <p:cNvSpPr txBox="1">
            <a:spLocks noChangeArrowheads="1"/>
          </p:cNvSpPr>
          <p:nvPr/>
        </p:nvSpPr>
        <p:spPr bwMode="auto">
          <a:xfrm>
            <a:off x="3132138" y="1932707"/>
            <a:ext cx="280828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2000">
                <a:latin typeface="Tw Cen MT Condensed Extra Bold" pitchFamily="34" charset="0"/>
              </a:rPr>
              <a:t>Literacy in P.E! - </a:t>
            </a:r>
          </a:p>
        </p:txBody>
      </p:sp>
      <p:sp>
        <p:nvSpPr>
          <p:cNvPr id="12" name="TextBox 13"/>
          <p:cNvSpPr txBox="1">
            <a:spLocks noChangeArrowheads="1"/>
          </p:cNvSpPr>
          <p:nvPr/>
        </p:nvSpPr>
        <p:spPr bwMode="auto">
          <a:xfrm>
            <a:off x="179388" y="2332757"/>
            <a:ext cx="8785225" cy="5847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None/>
            </a:pPr>
            <a:r>
              <a:rPr lang="en-GB" altLang="en-US" sz="1600" b="1" u="sng" dirty="0" err="1">
                <a:latin typeface="Tw Cen MT Condensed" pitchFamily="34" charset="0"/>
              </a:rPr>
              <a:t>SoW</a:t>
            </a:r>
            <a:r>
              <a:rPr lang="en-GB" altLang="en-US" sz="1600" b="1" u="sng" dirty="0">
                <a:latin typeface="Tw Cen MT Condensed" pitchFamily="34" charset="0"/>
              </a:rPr>
              <a:t> Milestone Focus</a:t>
            </a:r>
            <a:r>
              <a:rPr lang="en-GB" altLang="en-US" sz="1600" b="1" u="sng" dirty="0" smtClean="0">
                <a:latin typeface="Tw Cen MT Condensed" pitchFamily="34" charset="0"/>
              </a:rPr>
              <a:t>:  </a:t>
            </a:r>
            <a:r>
              <a:rPr lang="en-GB" altLang="en-US" sz="1600" dirty="0" smtClean="0">
                <a:latin typeface="Tw Cen MT Condensed" pitchFamily="34" charset="0"/>
              </a:rPr>
              <a:t>5 </a:t>
            </a:r>
            <a:r>
              <a:rPr lang="en-GB" altLang="en-US" sz="1600" dirty="0">
                <a:latin typeface="Tw Cen MT Condensed" pitchFamily="34" charset="0"/>
              </a:rPr>
              <a:t>(Displays development in </a:t>
            </a:r>
            <a:r>
              <a:rPr lang="en-GB" altLang="en-US" sz="1600" dirty="0" err="1">
                <a:latin typeface="Tw Cen MT Condensed" pitchFamily="34" charset="0"/>
              </a:rPr>
              <a:t>FUNdamentals</a:t>
            </a:r>
            <a:r>
              <a:rPr lang="en-GB" altLang="en-US" sz="1600" dirty="0">
                <a:latin typeface="Tw Cen MT Condensed" pitchFamily="34" charset="0"/>
              </a:rPr>
              <a:t> of </a:t>
            </a:r>
            <a:r>
              <a:rPr lang="en-GB" altLang="en-US" sz="1600" dirty="0" smtClean="0">
                <a:latin typeface="Tw Cen MT Condensed" pitchFamily="34" charset="0"/>
              </a:rPr>
              <a:t>movement), </a:t>
            </a:r>
            <a:r>
              <a:rPr lang="en-GB" altLang="en-US" sz="1600" dirty="0">
                <a:latin typeface="Tw Cen MT Condensed" pitchFamily="34" charset="0"/>
              </a:rPr>
              <a:t>6 (Uses </a:t>
            </a:r>
            <a:r>
              <a:rPr lang="en-GB" altLang="en-US" sz="1600" dirty="0" err="1">
                <a:latin typeface="Tw Cen MT Condensed" pitchFamily="34" charset="0"/>
              </a:rPr>
              <a:t>FUNdamentals</a:t>
            </a:r>
            <a:r>
              <a:rPr lang="en-GB" altLang="en-US" sz="1600" dirty="0">
                <a:latin typeface="Tw Cen MT Condensed" pitchFamily="34" charset="0"/>
              </a:rPr>
              <a:t> to achieve success in competitive </a:t>
            </a:r>
            <a:r>
              <a:rPr lang="en-GB" altLang="en-US" sz="1600" dirty="0" smtClean="0">
                <a:latin typeface="Tw Cen MT Condensed" pitchFamily="34" charset="0"/>
              </a:rPr>
              <a:t>environments), 8 (With guidance participate displaying respect, fair play and working well with others)</a:t>
            </a:r>
            <a:r>
              <a:rPr lang="en-GB" altLang="en-US" sz="1600" b="1" u="sng" dirty="0" smtClean="0">
                <a:latin typeface="Tw Cen MT Condensed" pitchFamily="34" charset="0"/>
              </a:rPr>
              <a:t> </a:t>
            </a:r>
            <a:endParaRPr lang="en-GB" altLang="en-US" sz="1600" b="1" i="1" u="sng" dirty="0">
              <a:latin typeface="Tw Cen MT Condensed" pitchFamily="34" charset="0"/>
            </a:endParaRPr>
          </a:p>
        </p:txBody>
      </p:sp>
      <p:pic>
        <p:nvPicPr>
          <p:cNvPr id="13" name="Picture 20" descr="C:\Users\class3\AppData\Local\Microsoft\Windows\Temporary Internet Files\Low\Content.IE5\JRAFYQTJ\+%20Goal[1].jpg"/>
          <p:cNvPicPr>
            <a:picLocks noChangeAspect="1" noChangeArrowheads="1"/>
          </p:cNvPicPr>
          <p:nvPr/>
        </p:nvPicPr>
        <p:blipFill>
          <a:blip r:embed="rId3">
            <a:extLst>
              <a:ext uri="{28A0092B-C50C-407E-A947-70E740481C1C}">
                <a14:useLocalDpi xmlns:a14="http://schemas.microsoft.com/office/drawing/2010/main" val="0"/>
              </a:ext>
            </a:extLst>
          </a:blip>
          <a:srcRect t="3590" b="4846"/>
          <a:stretch>
            <a:fillRect/>
          </a:stretch>
        </p:blipFill>
        <p:spPr bwMode="auto">
          <a:xfrm>
            <a:off x="2300288" y="1916832"/>
            <a:ext cx="542925"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21"/>
          <p:cNvPicPr>
            <a:picLocks noChangeAspect="1" noChangeArrowheads="1"/>
          </p:cNvPicPr>
          <p:nvPr/>
        </p:nvPicPr>
        <p:blipFill>
          <a:blip r:embed="rId4">
            <a:extLst>
              <a:ext uri="{28A0092B-C50C-407E-A947-70E740481C1C}">
                <a14:useLocalDpi xmlns:a14="http://schemas.microsoft.com/office/drawing/2010/main" val="0"/>
              </a:ext>
            </a:extLst>
          </a:blip>
          <a:srcRect l="6734" t="11652" r="7497" b="9624"/>
          <a:stretch>
            <a:fillRect/>
          </a:stretch>
        </p:blipFill>
        <p:spPr bwMode="auto">
          <a:xfrm>
            <a:off x="5076825" y="1932707"/>
            <a:ext cx="509588" cy="468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23" descr="http://tummax.com/wp-content/uploads/2015/05/wow.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27988" y="1932707"/>
            <a:ext cx="841375"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2" descr="Girl Kicking Soccer Ball"/>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194260" y="68262"/>
            <a:ext cx="577540" cy="598488"/>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Girl Soccer Players"/>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516216" y="57527"/>
            <a:ext cx="904289" cy="590802"/>
          </a:xfrm>
          <a:prstGeom prst="rect">
            <a:avLst/>
          </a:prstGeom>
          <a:noFill/>
          <a:extLst>
            <a:ext uri="{909E8E84-426E-40DD-AFC4-6F175D3DCCD1}">
              <a14:hiddenFill xmlns:a14="http://schemas.microsoft.com/office/drawing/2010/main">
                <a:solidFill>
                  <a:srgbClr val="FFFFFF"/>
                </a:solidFill>
              </a14:hiddenFill>
            </a:ext>
          </a:extLst>
        </p:spPr>
      </p:pic>
      <p:sp>
        <p:nvSpPr>
          <p:cNvPr id="18" name="Rectangle 15"/>
          <p:cNvSpPr>
            <a:spLocks noChangeArrowheads="1"/>
          </p:cNvSpPr>
          <p:nvPr/>
        </p:nvSpPr>
        <p:spPr bwMode="auto">
          <a:xfrm>
            <a:off x="179388" y="2996952"/>
            <a:ext cx="8785225" cy="3554819"/>
          </a:xfrm>
          <a:prstGeom prst="rect">
            <a:avLst/>
          </a:prstGeom>
          <a:noFill/>
          <a:ln w="9525">
            <a:solidFill>
              <a:schemeClr val="tx1"/>
            </a:solidFill>
            <a:miter lim="800000"/>
            <a:headEnd/>
            <a:tailEnd/>
          </a:ln>
        </p:spPr>
        <p:txBody>
          <a:bodyPr>
            <a:spAutoFit/>
          </a:bodyPr>
          <a:lstStyle/>
          <a:p>
            <a:pPr>
              <a:defRPr/>
            </a:pPr>
            <a:r>
              <a:rPr lang="en-GB" sz="1500" u="sng" dirty="0" smtClean="0">
                <a:latin typeface="Tw Cen MT Condensed" panose="020B0606020104020203" pitchFamily="34" charset="0"/>
              </a:rPr>
              <a:t>1.Warm-up – </a:t>
            </a:r>
            <a:r>
              <a:rPr lang="en-GB" sz="1500" dirty="0" smtClean="0">
                <a:latin typeface="Tw Cen MT Condensed" panose="020B0606020104020203" pitchFamily="34" charset="0"/>
              </a:rPr>
              <a:t>Pupils start jogging around the playing area avoiding each other &amp; listening, when the teacher calls out “GOAL!” children must freeze like a statue and pretend to celebrate scoring a goal! STRETCH, then repeat.</a:t>
            </a:r>
          </a:p>
          <a:p>
            <a:pPr>
              <a:defRPr/>
            </a:pPr>
            <a:r>
              <a:rPr lang="en-GB" sz="1500" u="sng" dirty="0">
                <a:latin typeface="Tw Cen MT Condensed" panose="020B0606020104020203" pitchFamily="34" charset="0"/>
              </a:rPr>
              <a:t>2</a:t>
            </a:r>
            <a:r>
              <a:rPr lang="en-GB" sz="1500" u="sng" dirty="0" smtClean="0">
                <a:latin typeface="Tw Cen MT Condensed" panose="020B0606020104020203" pitchFamily="34" charset="0"/>
              </a:rPr>
              <a:t>. The Gauntlet – </a:t>
            </a:r>
            <a:r>
              <a:rPr lang="en-GB" sz="1500" dirty="0" smtClean="0">
                <a:latin typeface="Tw Cen MT Condensed" panose="020B0606020104020203" pitchFamily="34" charset="0"/>
              </a:rPr>
              <a:t>Split your class into groups of 4. They are about to enter the gauntlet! For the gauntlet set out some wide channels for each group. The objective of the gauntlet is to dribble your ball from the starting point out of the gauntlet to the safe zone. If you need to start with no defenders, the children each have a ball and simply stop when they get to the safe zone. Once the children understand this, add one defender! 3 v 1, the children need to dribble out of the gauntlet to the safe zone!.</a:t>
            </a:r>
          </a:p>
          <a:p>
            <a:pPr>
              <a:defRPr/>
            </a:pPr>
            <a:r>
              <a:rPr lang="en-GB" sz="1500" b="1" i="1" u="sng" dirty="0" smtClean="0">
                <a:latin typeface="Tw Cen MT Condensed" panose="020B0606020104020203" pitchFamily="34" charset="0"/>
              </a:rPr>
              <a:t>Match children on ability. M/A pupils to work against each other in a smaller space. L/A pupils to work in a larger space to enable them to succeed. As children progress either decrease space or decrease the amount of children dribbling at once (</a:t>
            </a:r>
            <a:r>
              <a:rPr lang="en-GB" sz="1500" b="1" i="1" u="sng" dirty="0" err="1" smtClean="0">
                <a:latin typeface="Tw Cen MT Condensed" panose="020B0606020104020203" pitchFamily="34" charset="0"/>
              </a:rPr>
              <a:t>I.e</a:t>
            </a:r>
            <a:r>
              <a:rPr lang="en-GB" sz="1500" b="1" i="1" u="sng" dirty="0" smtClean="0">
                <a:latin typeface="Tw Cen MT Condensed" panose="020B0606020104020203" pitchFamily="34" charset="0"/>
              </a:rPr>
              <a:t> 2 attackers vs 1 defender)</a:t>
            </a:r>
          </a:p>
          <a:p>
            <a:pPr>
              <a:defRPr/>
            </a:pPr>
            <a:endParaRPr lang="en-GB" sz="1500" b="1" i="1" u="sng" dirty="0">
              <a:latin typeface="Tw Cen MT Condensed" panose="020B0606020104020203" pitchFamily="34" charset="0"/>
            </a:endParaRPr>
          </a:p>
          <a:p>
            <a:pPr>
              <a:defRPr/>
            </a:pPr>
            <a:r>
              <a:rPr lang="en-GB" sz="1500" u="sng" dirty="0" smtClean="0">
                <a:latin typeface="Tw Cen MT Condensed" panose="020B0606020104020203" pitchFamily="34" charset="0"/>
              </a:rPr>
              <a:t>3. Passing (technique) – </a:t>
            </a:r>
            <a:r>
              <a:rPr lang="en-GB" sz="1500" dirty="0" smtClean="0">
                <a:latin typeface="Tw Cen MT Condensed" panose="020B0606020104020203" pitchFamily="34" charset="0"/>
              </a:rPr>
              <a:t>Demonstrate to the children the correct teaching points for a basic pass in football (see overleaf). Organise your class into pairs, facing each other on a set line. Ask the children to pass the ball to each other staying in that same place. Use formative assessment to alter the level of challenge for pairs. </a:t>
            </a:r>
            <a:r>
              <a:rPr lang="en-GB" sz="1500" b="1" i="1" u="sng" dirty="0" smtClean="0">
                <a:latin typeface="Tw Cen MT Condensed" panose="020B0606020104020203" pitchFamily="34" charset="0"/>
              </a:rPr>
              <a:t>For L/A move cones closer together, for M/A further apart.</a:t>
            </a:r>
            <a:r>
              <a:rPr lang="en-GB" sz="1500" dirty="0">
                <a:latin typeface="Tw Cen MT Condensed" panose="020B0606020104020203" pitchFamily="34" charset="0"/>
              </a:rPr>
              <a:t> </a:t>
            </a:r>
            <a:r>
              <a:rPr lang="en-GB" sz="1500" b="1" dirty="0" smtClean="0">
                <a:latin typeface="Tw Cen MT Condensed" panose="020B0606020104020203" pitchFamily="34" charset="0"/>
              </a:rPr>
              <a:t>PROGRESSION – </a:t>
            </a:r>
            <a:r>
              <a:rPr lang="en-GB" sz="1500" dirty="0" smtClean="0">
                <a:latin typeface="Tw Cen MT Condensed" panose="020B0606020104020203" pitchFamily="34" charset="0"/>
              </a:rPr>
              <a:t>Place two cones in between each pair to create a passing gate. The children must now aim to pass the ball through the gate to their partner.  </a:t>
            </a:r>
            <a:r>
              <a:rPr lang="en-GB" sz="1500" b="1" dirty="0" smtClean="0">
                <a:latin typeface="Tw Cen MT Condensed" panose="020B0606020104020203" pitchFamily="34" charset="0"/>
              </a:rPr>
              <a:t>PROGRESSION x 2 – </a:t>
            </a:r>
            <a:r>
              <a:rPr lang="en-GB" sz="1500" dirty="0" smtClean="0">
                <a:latin typeface="Tw Cen MT Condensed" panose="020B0606020104020203" pitchFamily="34" charset="0"/>
              </a:rPr>
              <a:t>Set a time limit or number target for the class. Everyone starts at the same and races to get to as many passes completed as possible/ to reach the highest score.</a:t>
            </a:r>
          </a:p>
        </p:txBody>
      </p:sp>
      <p:pic>
        <p:nvPicPr>
          <p:cNvPr id="19" name="Picture 20" descr="C:\Users\class3\AppData\Local\Microsoft\Windows\Temporary Internet Files\Low\Content.IE5\JRAFYQTJ\+%20Goal[1].jpg"/>
          <p:cNvPicPr>
            <a:picLocks noChangeAspect="1" noChangeArrowheads="1"/>
          </p:cNvPicPr>
          <p:nvPr/>
        </p:nvPicPr>
        <p:blipFill>
          <a:blip r:embed="rId3">
            <a:extLst>
              <a:ext uri="{28A0092B-C50C-407E-A947-70E740481C1C}">
                <a14:useLocalDpi xmlns:a14="http://schemas.microsoft.com/office/drawing/2010/main" val="0"/>
              </a:ext>
            </a:extLst>
          </a:blip>
          <a:srcRect t="3590" b="4846"/>
          <a:stretch>
            <a:fillRect/>
          </a:stretch>
        </p:blipFill>
        <p:spPr bwMode="auto">
          <a:xfrm>
            <a:off x="8361817" y="4941168"/>
            <a:ext cx="542925"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3687428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1403350" y="42863"/>
            <a:ext cx="6481763" cy="649287"/>
          </a:xfrm>
          <a:prstGeom prst="rect">
            <a:avLst/>
          </a:prstGeom>
          <a:solidFill>
            <a:srgbClr val="00B050"/>
          </a:solidFill>
          <a:ln w="9525">
            <a:solidFill>
              <a:schemeClr val="tx1"/>
            </a:solidFill>
            <a:miter lim="800000"/>
            <a:headEnd/>
            <a:tailEnd/>
          </a:ln>
        </p:spPr>
        <p:txBody>
          <a:bodyPr anchor="ctr">
            <a:normAutofit/>
          </a:bodyPr>
          <a:lstStyle/>
          <a:p>
            <a:pPr algn="ctr" fontAlgn="auto">
              <a:spcBef>
                <a:spcPts val="0"/>
              </a:spcBef>
              <a:spcAft>
                <a:spcPts val="0"/>
              </a:spcAft>
              <a:defRPr/>
            </a:pPr>
            <a:r>
              <a:rPr lang="en-GB" sz="2400" dirty="0" smtClean="0">
                <a:latin typeface="Tw Cen MT Condensed Extra Bold" panose="020B0803020202020204" pitchFamily="34" charset="0"/>
                <a:ea typeface="+mj-ea"/>
                <a:cs typeface="+mj-cs"/>
              </a:rPr>
              <a:t> Football Year 1- Lesson </a:t>
            </a:r>
            <a:r>
              <a:rPr lang="en-GB" sz="2400" dirty="0">
                <a:latin typeface="Tw Cen MT Condensed Extra Bold" panose="020B0803020202020204" pitchFamily="34" charset="0"/>
                <a:ea typeface="+mj-ea"/>
                <a:cs typeface="+mj-cs"/>
              </a:rPr>
              <a:t>3</a:t>
            </a:r>
            <a:r>
              <a:rPr lang="en-GB" sz="2400" dirty="0" smtClean="0">
                <a:latin typeface="Tw Cen MT Condensed Extra Bold" panose="020B0803020202020204" pitchFamily="34" charset="0"/>
                <a:ea typeface="+mj-ea"/>
                <a:cs typeface="+mj-cs"/>
              </a:rPr>
              <a:t>  </a:t>
            </a:r>
            <a:endParaRPr lang="en-GB" sz="2400" dirty="0">
              <a:latin typeface="Tw Cen MT Condensed Extra Bold" panose="020B0803020202020204" pitchFamily="34" charset="0"/>
              <a:ea typeface="+mj-ea"/>
              <a:cs typeface="+mj-cs"/>
            </a:endParaRPr>
          </a:p>
        </p:txBody>
      </p:sp>
      <p:pic>
        <p:nvPicPr>
          <p:cNvPr id="5" name="Picture 3"/>
          <p:cNvPicPr>
            <a:picLocks noChangeAspect="1" noChangeArrowheads="1"/>
          </p:cNvPicPr>
          <p:nvPr/>
        </p:nvPicPr>
        <p:blipFill>
          <a:blip r:embed="rId2">
            <a:extLst>
              <a:ext uri="{28A0092B-C50C-407E-A947-70E740481C1C}">
                <a14:useLocalDpi xmlns:a14="http://schemas.microsoft.com/office/drawing/2010/main" val="0"/>
              </a:ext>
            </a:extLst>
          </a:blip>
          <a:srcRect t="18073" b="15977"/>
          <a:stretch>
            <a:fillRect/>
          </a:stretch>
        </p:blipFill>
        <p:spPr bwMode="auto">
          <a:xfrm>
            <a:off x="322263" y="-26988"/>
            <a:ext cx="1081087" cy="712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3"/>
          <p:cNvPicPr>
            <a:picLocks noChangeAspect="1" noChangeArrowheads="1"/>
          </p:cNvPicPr>
          <p:nvPr/>
        </p:nvPicPr>
        <p:blipFill>
          <a:blip r:embed="rId2">
            <a:extLst>
              <a:ext uri="{28A0092B-C50C-407E-A947-70E740481C1C}">
                <a14:useLocalDpi xmlns:a14="http://schemas.microsoft.com/office/drawing/2010/main" val="0"/>
              </a:ext>
            </a:extLst>
          </a:blip>
          <a:srcRect t="18073" b="15977"/>
          <a:stretch>
            <a:fillRect/>
          </a:stretch>
        </p:blipFill>
        <p:spPr bwMode="auto">
          <a:xfrm>
            <a:off x="7812088" y="-26988"/>
            <a:ext cx="1081087" cy="712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descr="Girl Kicking Soccer Ball"/>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94260" y="68262"/>
            <a:ext cx="577540" cy="59848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descr="Girl Soccer Player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16216" y="57527"/>
            <a:ext cx="904289" cy="590802"/>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6"/>
          <p:cNvSpPr txBox="1">
            <a:spLocks noChangeArrowheads="1"/>
          </p:cNvSpPr>
          <p:nvPr/>
        </p:nvSpPr>
        <p:spPr bwMode="auto">
          <a:xfrm>
            <a:off x="4643438" y="765175"/>
            <a:ext cx="4321175" cy="156966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1600" u="sng" dirty="0">
                <a:latin typeface="Tw Cen MT Condensed" pitchFamily="34" charset="0"/>
              </a:rPr>
              <a:t>Teaching Points – </a:t>
            </a:r>
            <a:r>
              <a:rPr lang="en-GB" altLang="en-US" sz="1600" u="sng" dirty="0" smtClean="0">
                <a:latin typeface="Tw Cen MT Condensed" pitchFamily="34" charset="0"/>
              </a:rPr>
              <a:t>Stopping</a:t>
            </a:r>
          </a:p>
          <a:p>
            <a:pPr eaLnBrk="1" hangingPunct="1">
              <a:spcBef>
                <a:spcPct val="0"/>
              </a:spcBef>
              <a:buFontTx/>
              <a:buNone/>
            </a:pPr>
            <a:r>
              <a:rPr lang="en-GB" altLang="en-US" sz="1600" dirty="0" smtClean="0">
                <a:latin typeface="Tw Cen MT Condensed" pitchFamily="34" charset="0"/>
              </a:rPr>
              <a:t>There is no right or</a:t>
            </a:r>
            <a:endParaRPr lang="en-GB" altLang="en-US" sz="1600" dirty="0">
              <a:latin typeface="Tw Cen MT Condensed" pitchFamily="34" charset="0"/>
            </a:endParaRPr>
          </a:p>
          <a:p>
            <a:pPr eaLnBrk="1" hangingPunct="1">
              <a:spcBef>
                <a:spcPct val="0"/>
              </a:spcBef>
              <a:buFontTx/>
              <a:buNone/>
            </a:pPr>
            <a:r>
              <a:rPr lang="en-GB" altLang="en-US" sz="1600" dirty="0">
                <a:latin typeface="Tw Cen MT Condensed" pitchFamily="34" charset="0"/>
              </a:rPr>
              <a:t>w</a:t>
            </a:r>
            <a:r>
              <a:rPr lang="en-GB" altLang="en-US" sz="1600" dirty="0" smtClean="0">
                <a:latin typeface="Tw Cen MT Condensed" pitchFamily="34" charset="0"/>
              </a:rPr>
              <a:t>rong way, either</a:t>
            </a:r>
          </a:p>
          <a:p>
            <a:pPr eaLnBrk="1" hangingPunct="1">
              <a:spcBef>
                <a:spcPct val="0"/>
              </a:spcBef>
              <a:buFontTx/>
              <a:buNone/>
            </a:pPr>
            <a:r>
              <a:rPr lang="en-GB" altLang="en-US" sz="1600" dirty="0">
                <a:latin typeface="Tw Cen MT Condensed" pitchFamily="34" charset="0"/>
              </a:rPr>
              <a:t>t</a:t>
            </a:r>
            <a:r>
              <a:rPr lang="en-GB" altLang="en-US" sz="1600" dirty="0" smtClean="0">
                <a:latin typeface="Tw Cen MT Condensed" pitchFamily="34" charset="0"/>
              </a:rPr>
              <a:t>he side of the</a:t>
            </a:r>
            <a:endParaRPr lang="en-GB" altLang="en-US" sz="1600" dirty="0">
              <a:latin typeface="Tw Cen MT Condensed" pitchFamily="34" charset="0"/>
            </a:endParaRPr>
          </a:p>
          <a:p>
            <a:pPr eaLnBrk="1" hangingPunct="1">
              <a:spcBef>
                <a:spcPct val="0"/>
              </a:spcBef>
              <a:buFontTx/>
              <a:buNone/>
            </a:pPr>
            <a:r>
              <a:rPr lang="en-GB" altLang="en-US" sz="1600" dirty="0">
                <a:latin typeface="Tw Cen MT Condensed" pitchFamily="34" charset="0"/>
              </a:rPr>
              <a:t>f</a:t>
            </a:r>
            <a:r>
              <a:rPr lang="en-GB" altLang="en-US" sz="1600" dirty="0" smtClean="0">
                <a:latin typeface="Tw Cen MT Condensed" pitchFamily="34" charset="0"/>
              </a:rPr>
              <a:t>oot or the sole.</a:t>
            </a:r>
          </a:p>
          <a:p>
            <a:pPr eaLnBrk="1" hangingPunct="1">
              <a:spcBef>
                <a:spcPct val="0"/>
              </a:spcBef>
              <a:buFontTx/>
              <a:buNone/>
            </a:pPr>
            <a:r>
              <a:rPr lang="en-GB" altLang="en-US" sz="1600" u="sng" dirty="0" smtClean="0">
                <a:latin typeface="Tw Cen MT Condensed" pitchFamily="34" charset="0"/>
              </a:rPr>
              <a:t>Whichever comes natural!</a:t>
            </a:r>
          </a:p>
        </p:txBody>
      </p:sp>
      <p:sp>
        <p:nvSpPr>
          <p:cNvPr id="10" name="TextBox 6"/>
          <p:cNvSpPr txBox="1">
            <a:spLocks noChangeArrowheads="1"/>
          </p:cNvSpPr>
          <p:nvPr/>
        </p:nvSpPr>
        <p:spPr bwMode="auto">
          <a:xfrm>
            <a:off x="179388" y="764704"/>
            <a:ext cx="4321175" cy="156966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1600" u="sng" dirty="0">
                <a:latin typeface="Tw Cen MT Condensed" pitchFamily="34" charset="0"/>
              </a:rPr>
              <a:t>Teaching Points – </a:t>
            </a:r>
            <a:r>
              <a:rPr lang="en-GB" altLang="en-US" sz="1600" u="sng" dirty="0" smtClean="0">
                <a:latin typeface="Tw Cen MT Condensed" pitchFamily="34" charset="0"/>
              </a:rPr>
              <a:t>Passing</a:t>
            </a:r>
          </a:p>
          <a:p>
            <a:pPr eaLnBrk="1" hangingPunct="1">
              <a:spcBef>
                <a:spcPct val="0"/>
              </a:spcBef>
              <a:buFontTx/>
              <a:buNone/>
            </a:pPr>
            <a:r>
              <a:rPr lang="en-GB" altLang="en-US" sz="1600" dirty="0" smtClean="0">
                <a:latin typeface="Tw Cen MT Condensed" pitchFamily="34" charset="0"/>
              </a:rPr>
              <a:t>Encourage children to:</a:t>
            </a:r>
          </a:p>
          <a:p>
            <a:pPr eaLnBrk="1" hangingPunct="1">
              <a:spcBef>
                <a:spcPct val="0"/>
              </a:spcBef>
              <a:buFontTx/>
              <a:buNone/>
            </a:pPr>
            <a:r>
              <a:rPr lang="en-GB" altLang="en-US" sz="1600" dirty="0" smtClean="0">
                <a:latin typeface="Tw Cen MT Condensed" pitchFamily="34" charset="0"/>
              </a:rPr>
              <a:t>Use the instep of the foot</a:t>
            </a:r>
          </a:p>
          <a:p>
            <a:pPr eaLnBrk="1" hangingPunct="1">
              <a:spcBef>
                <a:spcPct val="0"/>
              </a:spcBef>
              <a:buFontTx/>
              <a:buNone/>
            </a:pPr>
            <a:r>
              <a:rPr lang="en-GB" altLang="en-US" sz="1600" dirty="0" smtClean="0">
                <a:latin typeface="Tw Cen MT Condensed" pitchFamily="34" charset="0"/>
              </a:rPr>
              <a:t>to ‘push’ the ball.</a:t>
            </a:r>
          </a:p>
          <a:p>
            <a:pPr eaLnBrk="1" hangingPunct="1">
              <a:spcBef>
                <a:spcPct val="0"/>
              </a:spcBef>
              <a:buFontTx/>
              <a:buNone/>
            </a:pPr>
            <a:r>
              <a:rPr lang="en-GB" altLang="en-US" sz="1600" dirty="0">
                <a:latin typeface="Tw Cen MT Condensed" pitchFamily="34" charset="0"/>
              </a:rPr>
              <a:t>t</a:t>
            </a:r>
            <a:r>
              <a:rPr lang="en-GB" altLang="en-US" sz="1600" dirty="0" smtClean="0">
                <a:latin typeface="Tw Cen MT Condensed" pitchFamily="34" charset="0"/>
              </a:rPr>
              <a:t>oes or laces will often mean too</a:t>
            </a:r>
          </a:p>
          <a:p>
            <a:pPr eaLnBrk="1" hangingPunct="1">
              <a:spcBef>
                <a:spcPct val="0"/>
              </a:spcBef>
              <a:buFontTx/>
              <a:buNone/>
            </a:pPr>
            <a:r>
              <a:rPr lang="en-GB" altLang="en-US" sz="1600" dirty="0">
                <a:latin typeface="Tw Cen MT Condensed" pitchFamily="34" charset="0"/>
              </a:rPr>
              <a:t>f</a:t>
            </a:r>
            <a:r>
              <a:rPr lang="en-GB" altLang="en-US" sz="1600" dirty="0" smtClean="0">
                <a:latin typeface="Tw Cen MT Condensed" pitchFamily="34" charset="0"/>
              </a:rPr>
              <a:t>ast and not enough control of direction!</a:t>
            </a:r>
          </a:p>
        </p:txBody>
      </p:sp>
      <p:pic>
        <p:nvPicPr>
          <p:cNvPr id="12" name="Picture 4"/>
          <p:cNvPicPr>
            <a:picLocks noChangeAspect="1" noChangeArrowheads="1"/>
          </p:cNvPicPr>
          <p:nvPr/>
        </p:nvPicPr>
        <p:blipFill rotWithShape="1">
          <a:blip r:embed="rId5">
            <a:extLst>
              <a:ext uri="{28A0092B-C50C-407E-A947-70E740481C1C}">
                <a14:useLocalDpi xmlns:a14="http://schemas.microsoft.com/office/drawing/2010/main" val="0"/>
              </a:ext>
            </a:extLst>
          </a:blip>
          <a:srcRect l="30474" t="24546" r="54819" b="61843"/>
          <a:stretch/>
        </p:blipFill>
        <p:spPr bwMode="auto">
          <a:xfrm>
            <a:off x="7616147" y="836712"/>
            <a:ext cx="1310347" cy="682132"/>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3" name="Picture 5"/>
          <p:cNvPicPr>
            <a:picLocks noChangeAspect="1" noChangeArrowheads="1"/>
          </p:cNvPicPr>
          <p:nvPr/>
        </p:nvPicPr>
        <p:blipFill rotWithShape="1">
          <a:blip r:embed="rId6">
            <a:extLst>
              <a:ext uri="{28A0092B-C50C-407E-A947-70E740481C1C}">
                <a14:useLocalDpi xmlns:a14="http://schemas.microsoft.com/office/drawing/2010/main" val="0"/>
              </a:ext>
            </a:extLst>
          </a:blip>
          <a:srcRect l="25662" t="64876" r="66482" b="21630"/>
          <a:stretch/>
        </p:blipFill>
        <p:spPr bwMode="auto">
          <a:xfrm>
            <a:off x="6372200" y="1052736"/>
            <a:ext cx="1197348" cy="1156771"/>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49" name="TextBox 69"/>
          <p:cNvSpPr txBox="1">
            <a:spLocks noChangeArrowheads="1"/>
          </p:cNvSpPr>
          <p:nvPr/>
        </p:nvSpPr>
        <p:spPr bwMode="auto">
          <a:xfrm>
            <a:off x="179387" y="2420888"/>
            <a:ext cx="8785101" cy="181588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marL="342900" indent="-342900"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1600" u="sng" dirty="0">
                <a:latin typeface="Tw Cen MT Condensed" pitchFamily="34" charset="0"/>
              </a:rPr>
              <a:t>2</a:t>
            </a:r>
            <a:r>
              <a:rPr lang="en-GB" altLang="en-US" sz="1600" u="sng" dirty="0" smtClean="0">
                <a:latin typeface="Tw Cen MT Condensed" pitchFamily="34" charset="0"/>
              </a:rPr>
              <a:t>. The Gauntlet</a:t>
            </a:r>
          </a:p>
          <a:p>
            <a:pPr eaLnBrk="1" hangingPunct="1">
              <a:spcBef>
                <a:spcPct val="0"/>
              </a:spcBef>
              <a:buFontTx/>
              <a:buNone/>
            </a:pPr>
            <a:r>
              <a:rPr lang="en-GB" sz="1600" dirty="0">
                <a:latin typeface="Tw Cen MT Condensed" panose="020B0606020104020203" pitchFamily="34" charset="0"/>
              </a:rPr>
              <a:t>The objective of the gauntlet is to dribble your ball from </a:t>
            </a:r>
            <a:r>
              <a:rPr lang="en-GB" sz="1600" dirty="0" smtClean="0">
                <a:latin typeface="Tw Cen MT Condensed" panose="020B0606020104020203" pitchFamily="34" charset="0"/>
              </a:rPr>
              <a:t>the</a:t>
            </a:r>
          </a:p>
          <a:p>
            <a:pPr eaLnBrk="1" hangingPunct="1">
              <a:spcBef>
                <a:spcPct val="0"/>
              </a:spcBef>
              <a:buFontTx/>
              <a:buNone/>
            </a:pPr>
            <a:r>
              <a:rPr lang="en-GB" sz="1600" dirty="0" smtClean="0">
                <a:latin typeface="Tw Cen MT Condensed" panose="020B0606020104020203" pitchFamily="34" charset="0"/>
              </a:rPr>
              <a:t>starting </a:t>
            </a:r>
            <a:r>
              <a:rPr lang="en-GB" sz="1600" dirty="0">
                <a:latin typeface="Tw Cen MT Condensed" panose="020B0606020104020203" pitchFamily="34" charset="0"/>
              </a:rPr>
              <a:t>point out of the gauntlet to the safe zone</a:t>
            </a:r>
            <a:r>
              <a:rPr lang="en-GB" sz="1600" dirty="0" smtClean="0">
                <a:latin typeface="Tw Cen MT Condensed" panose="020B0606020104020203" pitchFamily="34" charset="0"/>
              </a:rPr>
              <a:t>.</a:t>
            </a:r>
            <a:endParaRPr lang="en-GB" sz="1600" b="1" i="1" u="sng" dirty="0" smtClean="0">
              <a:latin typeface="Tw Cen MT Condensed" panose="020B0606020104020203" pitchFamily="34" charset="0"/>
            </a:endParaRPr>
          </a:p>
          <a:p>
            <a:pPr marL="0" indent="0" eaLnBrk="1" hangingPunct="1">
              <a:spcBef>
                <a:spcPct val="0"/>
              </a:spcBef>
              <a:buFontTx/>
              <a:buNone/>
            </a:pPr>
            <a:endParaRPr lang="en-GB" sz="1600" b="1" i="1" u="sng" dirty="0" smtClean="0">
              <a:latin typeface="Tw Cen MT Condensed" panose="020B0606020104020203" pitchFamily="34" charset="0"/>
            </a:endParaRPr>
          </a:p>
          <a:p>
            <a:pPr marL="0" indent="0" eaLnBrk="1" hangingPunct="1">
              <a:spcBef>
                <a:spcPct val="0"/>
              </a:spcBef>
              <a:buFontTx/>
              <a:buNone/>
            </a:pPr>
            <a:r>
              <a:rPr lang="en-GB" sz="1600" b="1" i="1" u="sng" dirty="0" smtClean="0">
                <a:latin typeface="Tw Cen MT Condensed" panose="020B0606020104020203" pitchFamily="34" charset="0"/>
              </a:rPr>
              <a:t>Match </a:t>
            </a:r>
            <a:r>
              <a:rPr lang="en-GB" sz="1600" b="1" i="1" u="sng" dirty="0">
                <a:latin typeface="Tw Cen MT Condensed" panose="020B0606020104020203" pitchFamily="34" charset="0"/>
              </a:rPr>
              <a:t>children on ability. M/A pupils to work </a:t>
            </a:r>
            <a:r>
              <a:rPr lang="en-GB" sz="1600" b="1" i="1" u="sng" dirty="0" smtClean="0">
                <a:latin typeface="Tw Cen MT Condensed" panose="020B0606020104020203" pitchFamily="34" charset="0"/>
              </a:rPr>
              <a:t>against</a:t>
            </a:r>
          </a:p>
          <a:p>
            <a:pPr marL="0" indent="0" eaLnBrk="1" hangingPunct="1">
              <a:spcBef>
                <a:spcPct val="0"/>
              </a:spcBef>
              <a:buFontTx/>
              <a:buNone/>
            </a:pPr>
            <a:r>
              <a:rPr lang="en-GB" sz="1600" b="1" i="1" u="sng" dirty="0" smtClean="0">
                <a:latin typeface="Tw Cen MT Condensed" panose="020B0606020104020203" pitchFamily="34" charset="0"/>
              </a:rPr>
              <a:t>each other in </a:t>
            </a:r>
            <a:r>
              <a:rPr lang="en-GB" sz="1600" b="1" i="1" u="sng" dirty="0">
                <a:latin typeface="Tw Cen MT Condensed" panose="020B0606020104020203" pitchFamily="34" charset="0"/>
              </a:rPr>
              <a:t>a smaller space. L/A pupils to work in </a:t>
            </a:r>
            <a:r>
              <a:rPr lang="en-GB" sz="1600" b="1" i="1" u="sng" dirty="0" smtClean="0">
                <a:latin typeface="Tw Cen MT Condensed" panose="020B0606020104020203" pitchFamily="34" charset="0"/>
              </a:rPr>
              <a:t>a</a:t>
            </a:r>
          </a:p>
          <a:p>
            <a:pPr marL="0" indent="0" eaLnBrk="1" hangingPunct="1">
              <a:spcBef>
                <a:spcPct val="0"/>
              </a:spcBef>
              <a:buFontTx/>
              <a:buNone/>
            </a:pPr>
            <a:r>
              <a:rPr lang="en-GB" sz="1600" b="1" i="1" u="sng" dirty="0" smtClean="0">
                <a:latin typeface="Tw Cen MT Condensed" panose="020B0606020104020203" pitchFamily="34" charset="0"/>
              </a:rPr>
              <a:t>larger space to </a:t>
            </a:r>
            <a:r>
              <a:rPr lang="en-GB" sz="1600" b="1" i="1" u="sng" dirty="0">
                <a:latin typeface="Tw Cen MT Condensed" panose="020B0606020104020203" pitchFamily="34" charset="0"/>
              </a:rPr>
              <a:t>enable them to succeed</a:t>
            </a:r>
            <a:r>
              <a:rPr lang="en-GB" sz="1600" b="1" i="1" u="sng" dirty="0" smtClean="0">
                <a:latin typeface="Tw Cen MT Condensed" panose="020B0606020104020203" pitchFamily="34" charset="0"/>
              </a:rPr>
              <a:t>.</a:t>
            </a:r>
            <a:endParaRPr lang="en-GB" altLang="en-US" sz="1600" u="sng" dirty="0" smtClean="0">
              <a:latin typeface="Tw Cen MT Condensed" pitchFamily="34" charset="0"/>
            </a:endParaRPr>
          </a:p>
        </p:txBody>
      </p:sp>
      <p:sp>
        <p:nvSpPr>
          <p:cNvPr id="50" name="Oval 49"/>
          <p:cNvSpPr/>
          <p:nvPr/>
        </p:nvSpPr>
        <p:spPr>
          <a:xfrm>
            <a:off x="4354513" y="2780928"/>
            <a:ext cx="70727" cy="72008"/>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 name="Oval 50"/>
          <p:cNvSpPr/>
          <p:nvPr/>
        </p:nvSpPr>
        <p:spPr>
          <a:xfrm>
            <a:off x="4355976" y="2996952"/>
            <a:ext cx="70727" cy="72008"/>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 name="Oval 51"/>
          <p:cNvSpPr/>
          <p:nvPr/>
        </p:nvSpPr>
        <p:spPr>
          <a:xfrm>
            <a:off x="4355976" y="3212976"/>
            <a:ext cx="70727" cy="72008"/>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 name="Oval 52"/>
          <p:cNvSpPr/>
          <p:nvPr/>
        </p:nvSpPr>
        <p:spPr>
          <a:xfrm>
            <a:off x="4355976" y="3429000"/>
            <a:ext cx="70727" cy="72008"/>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 name="Oval 53"/>
          <p:cNvSpPr/>
          <p:nvPr/>
        </p:nvSpPr>
        <p:spPr>
          <a:xfrm>
            <a:off x="4355976" y="3645024"/>
            <a:ext cx="70727" cy="72008"/>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 name="Oval 54"/>
          <p:cNvSpPr/>
          <p:nvPr/>
        </p:nvSpPr>
        <p:spPr>
          <a:xfrm>
            <a:off x="4357257" y="3861048"/>
            <a:ext cx="70727" cy="72008"/>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 name="Oval 55"/>
          <p:cNvSpPr/>
          <p:nvPr/>
        </p:nvSpPr>
        <p:spPr>
          <a:xfrm>
            <a:off x="6298729" y="2780928"/>
            <a:ext cx="70727" cy="72008"/>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 name="Oval 56"/>
          <p:cNvSpPr/>
          <p:nvPr/>
        </p:nvSpPr>
        <p:spPr>
          <a:xfrm>
            <a:off x="6300192" y="2996952"/>
            <a:ext cx="70727" cy="72008"/>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 name="Oval 57"/>
          <p:cNvSpPr/>
          <p:nvPr/>
        </p:nvSpPr>
        <p:spPr>
          <a:xfrm>
            <a:off x="6300192" y="3212976"/>
            <a:ext cx="70727" cy="72008"/>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 name="Oval 58"/>
          <p:cNvSpPr/>
          <p:nvPr/>
        </p:nvSpPr>
        <p:spPr>
          <a:xfrm>
            <a:off x="6300192" y="3429000"/>
            <a:ext cx="70727" cy="72008"/>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 name="Oval 59"/>
          <p:cNvSpPr/>
          <p:nvPr/>
        </p:nvSpPr>
        <p:spPr>
          <a:xfrm>
            <a:off x="6300192" y="3645024"/>
            <a:ext cx="70727" cy="72008"/>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 name="Oval 60"/>
          <p:cNvSpPr/>
          <p:nvPr/>
        </p:nvSpPr>
        <p:spPr>
          <a:xfrm>
            <a:off x="6301473" y="3861048"/>
            <a:ext cx="70727" cy="72008"/>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 name="Multiply 61"/>
          <p:cNvSpPr/>
          <p:nvPr/>
        </p:nvSpPr>
        <p:spPr>
          <a:xfrm>
            <a:off x="5290617" y="3789040"/>
            <a:ext cx="217487" cy="233933"/>
          </a:xfrm>
          <a:prstGeom prst="mathMultiply">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63" name="Multiply 62"/>
          <p:cNvSpPr/>
          <p:nvPr/>
        </p:nvSpPr>
        <p:spPr>
          <a:xfrm>
            <a:off x="4714553" y="3789040"/>
            <a:ext cx="217487" cy="233933"/>
          </a:xfrm>
          <a:prstGeom prst="mathMultiply">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64" name="Multiply 63"/>
          <p:cNvSpPr/>
          <p:nvPr/>
        </p:nvSpPr>
        <p:spPr>
          <a:xfrm>
            <a:off x="5868144" y="3789040"/>
            <a:ext cx="217487" cy="233933"/>
          </a:xfrm>
          <a:prstGeom prst="mathMultiply">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65" name="Multiply 64"/>
          <p:cNvSpPr/>
          <p:nvPr/>
        </p:nvSpPr>
        <p:spPr>
          <a:xfrm>
            <a:off x="5292080" y="2835027"/>
            <a:ext cx="217487" cy="233933"/>
          </a:xfrm>
          <a:prstGeom prst="mathMultiply">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66" name="Oval 65"/>
          <p:cNvSpPr/>
          <p:nvPr/>
        </p:nvSpPr>
        <p:spPr>
          <a:xfrm>
            <a:off x="7162825" y="2780928"/>
            <a:ext cx="70727" cy="72008"/>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7" name="Oval 66"/>
          <p:cNvSpPr/>
          <p:nvPr/>
        </p:nvSpPr>
        <p:spPr>
          <a:xfrm>
            <a:off x="7164288" y="2996952"/>
            <a:ext cx="70727" cy="72008"/>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8" name="Oval 67"/>
          <p:cNvSpPr/>
          <p:nvPr/>
        </p:nvSpPr>
        <p:spPr>
          <a:xfrm>
            <a:off x="7164288" y="3212976"/>
            <a:ext cx="70727" cy="72008"/>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9" name="Oval 68"/>
          <p:cNvSpPr/>
          <p:nvPr/>
        </p:nvSpPr>
        <p:spPr>
          <a:xfrm>
            <a:off x="7164288" y="3429000"/>
            <a:ext cx="70727" cy="72008"/>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0" name="Oval 69"/>
          <p:cNvSpPr/>
          <p:nvPr/>
        </p:nvSpPr>
        <p:spPr>
          <a:xfrm>
            <a:off x="7164288" y="3645024"/>
            <a:ext cx="70727" cy="72008"/>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1" name="Oval 70"/>
          <p:cNvSpPr/>
          <p:nvPr/>
        </p:nvSpPr>
        <p:spPr>
          <a:xfrm>
            <a:off x="7165569" y="3861048"/>
            <a:ext cx="70727" cy="72008"/>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2" name="Oval 71"/>
          <p:cNvSpPr/>
          <p:nvPr/>
        </p:nvSpPr>
        <p:spPr>
          <a:xfrm>
            <a:off x="8747001" y="2780928"/>
            <a:ext cx="70727" cy="72008"/>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3" name="Oval 72"/>
          <p:cNvSpPr/>
          <p:nvPr/>
        </p:nvSpPr>
        <p:spPr>
          <a:xfrm>
            <a:off x="8748464" y="2996952"/>
            <a:ext cx="70727" cy="72008"/>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4" name="Oval 73"/>
          <p:cNvSpPr/>
          <p:nvPr/>
        </p:nvSpPr>
        <p:spPr>
          <a:xfrm>
            <a:off x="8748464" y="3212976"/>
            <a:ext cx="70727" cy="72008"/>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5" name="Oval 74"/>
          <p:cNvSpPr/>
          <p:nvPr/>
        </p:nvSpPr>
        <p:spPr>
          <a:xfrm>
            <a:off x="8748464" y="3429000"/>
            <a:ext cx="70727" cy="72008"/>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6" name="Oval 75"/>
          <p:cNvSpPr/>
          <p:nvPr/>
        </p:nvSpPr>
        <p:spPr>
          <a:xfrm>
            <a:off x="8748464" y="3645024"/>
            <a:ext cx="70727" cy="72008"/>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7" name="Oval 76"/>
          <p:cNvSpPr/>
          <p:nvPr/>
        </p:nvSpPr>
        <p:spPr>
          <a:xfrm>
            <a:off x="8749745" y="3861048"/>
            <a:ext cx="70727" cy="72008"/>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8" name="Multiply 77"/>
          <p:cNvSpPr/>
          <p:nvPr/>
        </p:nvSpPr>
        <p:spPr>
          <a:xfrm>
            <a:off x="7882905" y="3789040"/>
            <a:ext cx="217487" cy="233933"/>
          </a:xfrm>
          <a:prstGeom prst="mathMultiply">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79" name="Multiply 78"/>
          <p:cNvSpPr/>
          <p:nvPr/>
        </p:nvSpPr>
        <p:spPr>
          <a:xfrm>
            <a:off x="7378849" y="3789040"/>
            <a:ext cx="217487" cy="233933"/>
          </a:xfrm>
          <a:prstGeom prst="mathMultiply">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80" name="Multiply 79"/>
          <p:cNvSpPr/>
          <p:nvPr/>
        </p:nvSpPr>
        <p:spPr>
          <a:xfrm>
            <a:off x="8316416" y="3789040"/>
            <a:ext cx="217487" cy="233933"/>
          </a:xfrm>
          <a:prstGeom prst="mathMultiply">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81" name="Multiply 80"/>
          <p:cNvSpPr/>
          <p:nvPr/>
        </p:nvSpPr>
        <p:spPr>
          <a:xfrm>
            <a:off x="7884368" y="2907035"/>
            <a:ext cx="217487" cy="233933"/>
          </a:xfrm>
          <a:prstGeom prst="mathMultiply">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cxnSp>
        <p:nvCxnSpPr>
          <p:cNvPr id="82" name="Straight Connector 81"/>
          <p:cNvCxnSpPr/>
          <p:nvPr/>
        </p:nvCxnSpPr>
        <p:spPr>
          <a:xfrm>
            <a:off x="4463256" y="2780928"/>
            <a:ext cx="176492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a:off x="7343576" y="2780928"/>
            <a:ext cx="133288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4" name="TextBox 83"/>
          <p:cNvSpPr txBox="1"/>
          <p:nvPr/>
        </p:nvSpPr>
        <p:spPr>
          <a:xfrm>
            <a:off x="5040214" y="2492896"/>
            <a:ext cx="1476002" cy="307777"/>
          </a:xfrm>
          <a:prstGeom prst="rect">
            <a:avLst/>
          </a:prstGeom>
          <a:noFill/>
        </p:spPr>
        <p:txBody>
          <a:bodyPr wrap="square" rtlCol="0">
            <a:spAutoFit/>
          </a:bodyPr>
          <a:lstStyle/>
          <a:p>
            <a:r>
              <a:rPr lang="en-GB" sz="1400" i="1" dirty="0" smtClean="0">
                <a:latin typeface="Tw Cen MT Condensed" panose="020B0606020104020203" pitchFamily="34" charset="0"/>
              </a:rPr>
              <a:t>SAFE ZONE</a:t>
            </a:r>
            <a:endParaRPr lang="en-GB" sz="1400" i="1" dirty="0">
              <a:latin typeface="Tw Cen MT Condensed" panose="020B0606020104020203" pitchFamily="34" charset="0"/>
            </a:endParaRPr>
          </a:p>
        </p:txBody>
      </p:sp>
      <p:sp>
        <p:nvSpPr>
          <p:cNvPr id="85" name="TextBox 84"/>
          <p:cNvSpPr txBox="1"/>
          <p:nvPr/>
        </p:nvSpPr>
        <p:spPr>
          <a:xfrm>
            <a:off x="7632502" y="2492896"/>
            <a:ext cx="1476002" cy="307777"/>
          </a:xfrm>
          <a:prstGeom prst="rect">
            <a:avLst/>
          </a:prstGeom>
          <a:noFill/>
        </p:spPr>
        <p:txBody>
          <a:bodyPr wrap="square" rtlCol="0">
            <a:spAutoFit/>
          </a:bodyPr>
          <a:lstStyle/>
          <a:p>
            <a:r>
              <a:rPr lang="en-GB" sz="1400" i="1" dirty="0" smtClean="0">
                <a:latin typeface="Tw Cen MT Condensed" panose="020B0606020104020203" pitchFamily="34" charset="0"/>
              </a:rPr>
              <a:t>SAFE ZONE</a:t>
            </a:r>
            <a:endParaRPr lang="en-GB" sz="1400" i="1" dirty="0">
              <a:latin typeface="Tw Cen MT Condensed" panose="020B0606020104020203" pitchFamily="34" charset="0"/>
            </a:endParaRPr>
          </a:p>
        </p:txBody>
      </p:sp>
      <p:sp>
        <p:nvSpPr>
          <p:cNvPr id="86" name="Rectangle 85"/>
          <p:cNvSpPr/>
          <p:nvPr/>
        </p:nvSpPr>
        <p:spPr>
          <a:xfrm>
            <a:off x="3995936" y="3861048"/>
            <a:ext cx="508473" cy="369332"/>
          </a:xfrm>
          <a:prstGeom prst="rect">
            <a:avLst/>
          </a:prstGeom>
        </p:spPr>
        <p:txBody>
          <a:bodyPr wrap="none">
            <a:spAutoFit/>
          </a:bodyPr>
          <a:lstStyle/>
          <a:p>
            <a:r>
              <a:rPr lang="en-GB" b="1" i="1" u="sng" dirty="0">
                <a:latin typeface="Tw Cen MT Condensed" panose="020B0606020104020203" pitchFamily="34" charset="0"/>
              </a:rPr>
              <a:t>L/A </a:t>
            </a:r>
            <a:endParaRPr lang="en-GB" dirty="0"/>
          </a:p>
        </p:txBody>
      </p:sp>
      <p:sp>
        <p:nvSpPr>
          <p:cNvPr id="87" name="Rectangle 86"/>
          <p:cNvSpPr/>
          <p:nvPr/>
        </p:nvSpPr>
        <p:spPr>
          <a:xfrm>
            <a:off x="6732240" y="3861048"/>
            <a:ext cx="572593" cy="369332"/>
          </a:xfrm>
          <a:prstGeom prst="rect">
            <a:avLst/>
          </a:prstGeom>
        </p:spPr>
        <p:txBody>
          <a:bodyPr wrap="none">
            <a:spAutoFit/>
          </a:bodyPr>
          <a:lstStyle/>
          <a:p>
            <a:r>
              <a:rPr lang="en-GB" b="1" i="1" u="sng" dirty="0" smtClean="0">
                <a:latin typeface="Tw Cen MT Condensed" panose="020B0606020104020203" pitchFamily="34" charset="0"/>
              </a:rPr>
              <a:t>M/A </a:t>
            </a:r>
            <a:endParaRPr lang="en-GB" dirty="0"/>
          </a:p>
        </p:txBody>
      </p:sp>
      <p:pic>
        <p:nvPicPr>
          <p:cNvPr id="2050" name="Picture 2"/>
          <p:cNvPicPr>
            <a:picLocks noChangeAspect="1" noChangeArrowheads="1"/>
          </p:cNvPicPr>
          <p:nvPr/>
        </p:nvPicPr>
        <p:blipFill rotWithShape="1">
          <a:blip r:embed="rId7">
            <a:extLst>
              <a:ext uri="{28A0092B-C50C-407E-A947-70E740481C1C}">
                <a14:useLocalDpi xmlns:a14="http://schemas.microsoft.com/office/drawing/2010/main" val="0"/>
              </a:ext>
            </a:extLst>
          </a:blip>
          <a:srcRect l="15354" t="58860" r="69531" b="18650"/>
          <a:stretch/>
        </p:blipFill>
        <p:spPr bwMode="auto">
          <a:xfrm>
            <a:off x="2771800" y="836712"/>
            <a:ext cx="1655392" cy="138553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89" name="TextBox 69"/>
          <p:cNvSpPr txBox="1">
            <a:spLocks noChangeArrowheads="1"/>
          </p:cNvSpPr>
          <p:nvPr/>
        </p:nvSpPr>
        <p:spPr bwMode="auto">
          <a:xfrm>
            <a:off x="179512" y="4293096"/>
            <a:ext cx="8785101" cy="2308324"/>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marL="342900" indent="-342900"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1600" u="sng" dirty="0" smtClean="0">
                <a:latin typeface="Tw Cen MT Condensed" pitchFamily="34" charset="0"/>
              </a:rPr>
              <a:t>3. Passing (technique)</a:t>
            </a:r>
          </a:p>
          <a:p>
            <a:pPr marL="0" eaLnBrk="1" hangingPunct="1">
              <a:spcBef>
                <a:spcPct val="0"/>
              </a:spcBef>
              <a:buFontTx/>
              <a:buNone/>
            </a:pPr>
            <a:r>
              <a:rPr lang="en-GB" sz="1600" dirty="0">
                <a:latin typeface="Tw Cen MT Condensed" panose="020B0606020104020203" pitchFamily="34" charset="0"/>
              </a:rPr>
              <a:t>Demonstrate to the children the correct teaching points for a </a:t>
            </a:r>
            <a:r>
              <a:rPr lang="en-GB" sz="1600" dirty="0" smtClean="0">
                <a:latin typeface="Tw Cen MT Condensed" panose="020B0606020104020203" pitchFamily="34" charset="0"/>
              </a:rPr>
              <a:t>basic</a:t>
            </a:r>
          </a:p>
          <a:p>
            <a:pPr marL="0" eaLnBrk="1" hangingPunct="1">
              <a:spcBef>
                <a:spcPct val="0"/>
              </a:spcBef>
              <a:buFontTx/>
              <a:buNone/>
            </a:pPr>
            <a:r>
              <a:rPr lang="en-GB" sz="1600" dirty="0" smtClean="0">
                <a:latin typeface="Tw Cen MT Condensed" panose="020B0606020104020203" pitchFamily="34" charset="0"/>
              </a:rPr>
              <a:t>pass </a:t>
            </a:r>
            <a:r>
              <a:rPr lang="en-GB" sz="1600" dirty="0">
                <a:latin typeface="Tw Cen MT Condensed" panose="020B0606020104020203" pitchFamily="34" charset="0"/>
              </a:rPr>
              <a:t>in football (see overleaf). Organise your class into pairs, </a:t>
            </a:r>
            <a:r>
              <a:rPr lang="en-GB" sz="1600" dirty="0" smtClean="0">
                <a:latin typeface="Tw Cen MT Condensed" panose="020B0606020104020203" pitchFamily="34" charset="0"/>
              </a:rPr>
              <a:t>facing</a:t>
            </a:r>
          </a:p>
          <a:p>
            <a:pPr marL="0" eaLnBrk="1" hangingPunct="1">
              <a:spcBef>
                <a:spcPct val="0"/>
              </a:spcBef>
              <a:buFontTx/>
              <a:buNone/>
            </a:pPr>
            <a:r>
              <a:rPr lang="en-GB" sz="1600" dirty="0" smtClean="0">
                <a:latin typeface="Tw Cen MT Condensed" panose="020B0606020104020203" pitchFamily="34" charset="0"/>
              </a:rPr>
              <a:t>each </a:t>
            </a:r>
            <a:r>
              <a:rPr lang="en-GB" sz="1600" dirty="0">
                <a:latin typeface="Tw Cen MT Condensed" panose="020B0606020104020203" pitchFamily="34" charset="0"/>
              </a:rPr>
              <a:t>other on a set line. Ask the children to pass the ball to each </a:t>
            </a:r>
            <a:endParaRPr lang="en-GB" sz="1600" dirty="0" smtClean="0">
              <a:latin typeface="Tw Cen MT Condensed" panose="020B0606020104020203" pitchFamily="34" charset="0"/>
            </a:endParaRPr>
          </a:p>
          <a:p>
            <a:pPr marL="0" eaLnBrk="1" hangingPunct="1">
              <a:spcBef>
                <a:spcPct val="0"/>
              </a:spcBef>
              <a:buFontTx/>
              <a:buNone/>
            </a:pPr>
            <a:r>
              <a:rPr lang="en-GB" sz="1600" dirty="0" smtClean="0">
                <a:latin typeface="Tw Cen MT Condensed" panose="020B0606020104020203" pitchFamily="34" charset="0"/>
              </a:rPr>
              <a:t>other </a:t>
            </a:r>
            <a:r>
              <a:rPr lang="en-GB" sz="1600" dirty="0">
                <a:latin typeface="Tw Cen MT Condensed" panose="020B0606020104020203" pitchFamily="34" charset="0"/>
              </a:rPr>
              <a:t>staying in that same place.</a:t>
            </a:r>
            <a:endParaRPr lang="en-GB" altLang="en-US" sz="1600" u="sng" dirty="0">
              <a:latin typeface="Tw Cen MT Condensed" pitchFamily="34" charset="0"/>
            </a:endParaRPr>
          </a:p>
          <a:p>
            <a:pPr eaLnBrk="1" hangingPunct="1">
              <a:spcBef>
                <a:spcPct val="0"/>
              </a:spcBef>
              <a:buFontTx/>
              <a:buNone/>
            </a:pPr>
            <a:endParaRPr lang="en-GB" altLang="en-US" sz="1600" u="sng" dirty="0" smtClean="0">
              <a:latin typeface="Tw Cen MT Condensed" pitchFamily="34" charset="0"/>
            </a:endParaRPr>
          </a:p>
          <a:p>
            <a:pPr eaLnBrk="1" hangingPunct="1">
              <a:spcBef>
                <a:spcPct val="0"/>
              </a:spcBef>
              <a:buFontTx/>
              <a:buNone/>
            </a:pPr>
            <a:endParaRPr lang="en-GB" altLang="en-US" sz="1600" u="sng" dirty="0">
              <a:latin typeface="Tw Cen MT Condensed" pitchFamily="34" charset="0"/>
            </a:endParaRPr>
          </a:p>
          <a:p>
            <a:pPr eaLnBrk="1" hangingPunct="1">
              <a:spcBef>
                <a:spcPct val="0"/>
              </a:spcBef>
              <a:buFontTx/>
              <a:buNone/>
            </a:pPr>
            <a:endParaRPr lang="en-GB" altLang="en-US" sz="1600" u="sng" dirty="0" smtClean="0">
              <a:latin typeface="Tw Cen MT Condensed" pitchFamily="34" charset="0"/>
            </a:endParaRPr>
          </a:p>
          <a:p>
            <a:pPr eaLnBrk="1" hangingPunct="1">
              <a:spcBef>
                <a:spcPct val="0"/>
              </a:spcBef>
              <a:buFontTx/>
              <a:buNone/>
            </a:pPr>
            <a:endParaRPr lang="en-GB" altLang="en-US" sz="1600" u="sng" dirty="0" smtClean="0">
              <a:latin typeface="Tw Cen MT Condensed" pitchFamily="34" charset="0"/>
            </a:endParaRPr>
          </a:p>
        </p:txBody>
      </p:sp>
      <p:sp>
        <p:nvSpPr>
          <p:cNvPr id="90" name="Oval 89"/>
          <p:cNvSpPr/>
          <p:nvPr/>
        </p:nvSpPr>
        <p:spPr>
          <a:xfrm>
            <a:off x="4644008" y="5445224"/>
            <a:ext cx="70727" cy="72008"/>
          </a:xfrm>
          <a:prstGeom prst="ellipse">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1" name="Oval 90"/>
          <p:cNvSpPr/>
          <p:nvPr/>
        </p:nvSpPr>
        <p:spPr>
          <a:xfrm>
            <a:off x="4861313" y="5445224"/>
            <a:ext cx="70727" cy="72008"/>
          </a:xfrm>
          <a:prstGeom prst="ellipse">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2" name="Oval 91"/>
          <p:cNvSpPr/>
          <p:nvPr/>
        </p:nvSpPr>
        <p:spPr>
          <a:xfrm>
            <a:off x="5076056" y="5445224"/>
            <a:ext cx="70727" cy="72008"/>
          </a:xfrm>
          <a:prstGeom prst="ellipse">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3" name="Oval 92"/>
          <p:cNvSpPr/>
          <p:nvPr/>
        </p:nvSpPr>
        <p:spPr>
          <a:xfrm>
            <a:off x="5365369" y="5445224"/>
            <a:ext cx="70727" cy="72008"/>
          </a:xfrm>
          <a:prstGeom prst="ellipse">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4" name="Oval 93"/>
          <p:cNvSpPr/>
          <p:nvPr/>
        </p:nvSpPr>
        <p:spPr>
          <a:xfrm>
            <a:off x="5582674" y="5445224"/>
            <a:ext cx="70727" cy="72008"/>
          </a:xfrm>
          <a:prstGeom prst="ellipse">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5" name="Oval 94"/>
          <p:cNvSpPr/>
          <p:nvPr/>
        </p:nvSpPr>
        <p:spPr>
          <a:xfrm>
            <a:off x="5797417" y="5445224"/>
            <a:ext cx="70727" cy="72008"/>
          </a:xfrm>
          <a:prstGeom prst="ellipse">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6" name="Oval 95"/>
          <p:cNvSpPr/>
          <p:nvPr/>
        </p:nvSpPr>
        <p:spPr>
          <a:xfrm>
            <a:off x="6084168" y="5445224"/>
            <a:ext cx="70727" cy="72008"/>
          </a:xfrm>
          <a:prstGeom prst="ellipse">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7" name="Oval 96"/>
          <p:cNvSpPr/>
          <p:nvPr/>
        </p:nvSpPr>
        <p:spPr>
          <a:xfrm>
            <a:off x="6301473" y="5445224"/>
            <a:ext cx="70727" cy="72008"/>
          </a:xfrm>
          <a:prstGeom prst="ellipse">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8" name="Oval 97"/>
          <p:cNvSpPr/>
          <p:nvPr/>
        </p:nvSpPr>
        <p:spPr>
          <a:xfrm>
            <a:off x="6516216" y="5445224"/>
            <a:ext cx="70727" cy="72008"/>
          </a:xfrm>
          <a:prstGeom prst="ellipse">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9" name="Oval 98"/>
          <p:cNvSpPr/>
          <p:nvPr/>
        </p:nvSpPr>
        <p:spPr>
          <a:xfrm>
            <a:off x="6805529" y="5445224"/>
            <a:ext cx="70727" cy="72008"/>
          </a:xfrm>
          <a:prstGeom prst="ellipse">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0" name="Oval 99"/>
          <p:cNvSpPr/>
          <p:nvPr/>
        </p:nvSpPr>
        <p:spPr>
          <a:xfrm>
            <a:off x="7022834" y="5445224"/>
            <a:ext cx="70727" cy="72008"/>
          </a:xfrm>
          <a:prstGeom prst="ellipse">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1" name="Oval 100"/>
          <p:cNvSpPr/>
          <p:nvPr/>
        </p:nvSpPr>
        <p:spPr>
          <a:xfrm>
            <a:off x="7237577" y="5445224"/>
            <a:ext cx="70727" cy="72008"/>
          </a:xfrm>
          <a:prstGeom prst="ellipse">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2" name="Oval 101"/>
          <p:cNvSpPr/>
          <p:nvPr/>
        </p:nvSpPr>
        <p:spPr>
          <a:xfrm>
            <a:off x="7524328" y="5445224"/>
            <a:ext cx="70727" cy="72008"/>
          </a:xfrm>
          <a:prstGeom prst="ellipse">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3" name="Oval 102"/>
          <p:cNvSpPr/>
          <p:nvPr/>
        </p:nvSpPr>
        <p:spPr>
          <a:xfrm>
            <a:off x="7741633" y="5445224"/>
            <a:ext cx="70727" cy="72008"/>
          </a:xfrm>
          <a:prstGeom prst="ellipse">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4" name="Oval 103"/>
          <p:cNvSpPr/>
          <p:nvPr/>
        </p:nvSpPr>
        <p:spPr>
          <a:xfrm>
            <a:off x="7956376" y="5445224"/>
            <a:ext cx="70727" cy="72008"/>
          </a:xfrm>
          <a:prstGeom prst="ellipse">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5" name="Oval 104"/>
          <p:cNvSpPr/>
          <p:nvPr/>
        </p:nvSpPr>
        <p:spPr>
          <a:xfrm>
            <a:off x="8245689" y="5445224"/>
            <a:ext cx="70727" cy="72008"/>
          </a:xfrm>
          <a:prstGeom prst="ellipse">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6" name="Oval 105"/>
          <p:cNvSpPr/>
          <p:nvPr/>
        </p:nvSpPr>
        <p:spPr>
          <a:xfrm>
            <a:off x="8462994" y="5445224"/>
            <a:ext cx="70727" cy="72008"/>
          </a:xfrm>
          <a:prstGeom prst="ellipse">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8" name="Multiply 107"/>
          <p:cNvSpPr/>
          <p:nvPr/>
        </p:nvSpPr>
        <p:spPr>
          <a:xfrm>
            <a:off x="4714553" y="5499323"/>
            <a:ext cx="217487" cy="233933"/>
          </a:xfrm>
          <a:prstGeom prst="mathMultiply">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109" name="Multiply 108"/>
          <p:cNvSpPr/>
          <p:nvPr/>
        </p:nvSpPr>
        <p:spPr>
          <a:xfrm>
            <a:off x="5148064" y="5517232"/>
            <a:ext cx="217487" cy="233933"/>
          </a:xfrm>
          <a:prstGeom prst="mathMultiply">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110" name="Multiply 109"/>
          <p:cNvSpPr/>
          <p:nvPr/>
        </p:nvSpPr>
        <p:spPr>
          <a:xfrm>
            <a:off x="5580112" y="5517232"/>
            <a:ext cx="217487" cy="233933"/>
          </a:xfrm>
          <a:prstGeom prst="mathMultiply">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111" name="Multiply 110"/>
          <p:cNvSpPr/>
          <p:nvPr/>
        </p:nvSpPr>
        <p:spPr>
          <a:xfrm>
            <a:off x="6081242" y="5517232"/>
            <a:ext cx="217487" cy="233933"/>
          </a:xfrm>
          <a:prstGeom prst="mathMultiply">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112" name="Multiply 111"/>
          <p:cNvSpPr/>
          <p:nvPr/>
        </p:nvSpPr>
        <p:spPr>
          <a:xfrm>
            <a:off x="6514753" y="5535141"/>
            <a:ext cx="217487" cy="233933"/>
          </a:xfrm>
          <a:prstGeom prst="mathMultiply">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113" name="Multiply 112"/>
          <p:cNvSpPr/>
          <p:nvPr/>
        </p:nvSpPr>
        <p:spPr>
          <a:xfrm>
            <a:off x="6946801" y="5535141"/>
            <a:ext cx="217487" cy="233933"/>
          </a:xfrm>
          <a:prstGeom prst="mathMultiply">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114" name="Multiply 113"/>
          <p:cNvSpPr/>
          <p:nvPr/>
        </p:nvSpPr>
        <p:spPr>
          <a:xfrm>
            <a:off x="7355995" y="5517232"/>
            <a:ext cx="217487" cy="233933"/>
          </a:xfrm>
          <a:prstGeom prst="mathMultiply">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115" name="Multiply 114"/>
          <p:cNvSpPr/>
          <p:nvPr/>
        </p:nvSpPr>
        <p:spPr>
          <a:xfrm>
            <a:off x="7789506" y="5535141"/>
            <a:ext cx="217487" cy="233933"/>
          </a:xfrm>
          <a:prstGeom prst="mathMultiply">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116" name="Multiply 115"/>
          <p:cNvSpPr/>
          <p:nvPr/>
        </p:nvSpPr>
        <p:spPr>
          <a:xfrm>
            <a:off x="8221554" y="5535141"/>
            <a:ext cx="217487" cy="233933"/>
          </a:xfrm>
          <a:prstGeom prst="mathMultiply">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117" name="Oval 116"/>
          <p:cNvSpPr/>
          <p:nvPr/>
        </p:nvSpPr>
        <p:spPr>
          <a:xfrm>
            <a:off x="4644008" y="4941168"/>
            <a:ext cx="70727" cy="72008"/>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8" name="Oval 117"/>
          <p:cNvSpPr/>
          <p:nvPr/>
        </p:nvSpPr>
        <p:spPr>
          <a:xfrm>
            <a:off x="4861313" y="4941168"/>
            <a:ext cx="70727" cy="72008"/>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9" name="Oval 118"/>
          <p:cNvSpPr/>
          <p:nvPr/>
        </p:nvSpPr>
        <p:spPr>
          <a:xfrm>
            <a:off x="5077337" y="4941168"/>
            <a:ext cx="70727" cy="72008"/>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0" name="Oval 119"/>
          <p:cNvSpPr/>
          <p:nvPr/>
        </p:nvSpPr>
        <p:spPr>
          <a:xfrm>
            <a:off x="5365369" y="4941168"/>
            <a:ext cx="70727" cy="72008"/>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1" name="Oval 120"/>
          <p:cNvSpPr/>
          <p:nvPr/>
        </p:nvSpPr>
        <p:spPr>
          <a:xfrm>
            <a:off x="5581393" y="4869160"/>
            <a:ext cx="70727" cy="72008"/>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2" name="Oval 121"/>
          <p:cNvSpPr/>
          <p:nvPr/>
        </p:nvSpPr>
        <p:spPr>
          <a:xfrm>
            <a:off x="5797417" y="4869160"/>
            <a:ext cx="70727" cy="72008"/>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3" name="Oval 122"/>
          <p:cNvSpPr/>
          <p:nvPr/>
        </p:nvSpPr>
        <p:spPr>
          <a:xfrm>
            <a:off x="6085449" y="4869160"/>
            <a:ext cx="70727" cy="72008"/>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4" name="Oval 123"/>
          <p:cNvSpPr/>
          <p:nvPr/>
        </p:nvSpPr>
        <p:spPr>
          <a:xfrm>
            <a:off x="6301473" y="4869160"/>
            <a:ext cx="70727" cy="72008"/>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5" name="Oval 124"/>
          <p:cNvSpPr/>
          <p:nvPr/>
        </p:nvSpPr>
        <p:spPr>
          <a:xfrm>
            <a:off x="6517497" y="4797152"/>
            <a:ext cx="70727" cy="72008"/>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6" name="Oval 125"/>
          <p:cNvSpPr/>
          <p:nvPr/>
        </p:nvSpPr>
        <p:spPr>
          <a:xfrm>
            <a:off x="6804248" y="4797152"/>
            <a:ext cx="70727" cy="72008"/>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7" name="Oval 126"/>
          <p:cNvSpPr/>
          <p:nvPr/>
        </p:nvSpPr>
        <p:spPr>
          <a:xfrm>
            <a:off x="7021553" y="4797152"/>
            <a:ext cx="70727" cy="72008"/>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8" name="Oval 127"/>
          <p:cNvSpPr/>
          <p:nvPr/>
        </p:nvSpPr>
        <p:spPr>
          <a:xfrm>
            <a:off x="7237577" y="4797152"/>
            <a:ext cx="70727" cy="72008"/>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9" name="Oval 128"/>
          <p:cNvSpPr/>
          <p:nvPr/>
        </p:nvSpPr>
        <p:spPr>
          <a:xfrm>
            <a:off x="7525609" y="4725144"/>
            <a:ext cx="70727" cy="72008"/>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0" name="Oval 129"/>
          <p:cNvSpPr/>
          <p:nvPr/>
        </p:nvSpPr>
        <p:spPr>
          <a:xfrm>
            <a:off x="7741633" y="4725144"/>
            <a:ext cx="70727" cy="72008"/>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1" name="Oval 130"/>
          <p:cNvSpPr/>
          <p:nvPr/>
        </p:nvSpPr>
        <p:spPr>
          <a:xfrm>
            <a:off x="7957657" y="4725144"/>
            <a:ext cx="70727" cy="72008"/>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2" name="Oval 131"/>
          <p:cNvSpPr/>
          <p:nvPr/>
        </p:nvSpPr>
        <p:spPr>
          <a:xfrm>
            <a:off x="8173681" y="4653136"/>
            <a:ext cx="70727" cy="72008"/>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3" name="Oval 132"/>
          <p:cNvSpPr/>
          <p:nvPr/>
        </p:nvSpPr>
        <p:spPr>
          <a:xfrm>
            <a:off x="8461713" y="4653136"/>
            <a:ext cx="70727" cy="72008"/>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5" name="Multiply 134"/>
          <p:cNvSpPr/>
          <p:nvPr/>
        </p:nvSpPr>
        <p:spPr>
          <a:xfrm>
            <a:off x="4716016" y="4707235"/>
            <a:ext cx="217487" cy="233933"/>
          </a:xfrm>
          <a:prstGeom prst="mathMultiply">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136" name="Multiply 135"/>
          <p:cNvSpPr/>
          <p:nvPr/>
        </p:nvSpPr>
        <p:spPr>
          <a:xfrm>
            <a:off x="5146601" y="4707235"/>
            <a:ext cx="217487" cy="233933"/>
          </a:xfrm>
          <a:prstGeom prst="mathMultiply">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137" name="Multiply 136"/>
          <p:cNvSpPr/>
          <p:nvPr/>
        </p:nvSpPr>
        <p:spPr>
          <a:xfrm>
            <a:off x="5578649" y="4653136"/>
            <a:ext cx="217487" cy="233933"/>
          </a:xfrm>
          <a:prstGeom prst="mathMultiply">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138" name="Multiply 137"/>
          <p:cNvSpPr/>
          <p:nvPr/>
        </p:nvSpPr>
        <p:spPr>
          <a:xfrm>
            <a:off x="6082705" y="4653136"/>
            <a:ext cx="217487" cy="233933"/>
          </a:xfrm>
          <a:prstGeom prst="mathMultiply">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139" name="Multiply 138"/>
          <p:cNvSpPr/>
          <p:nvPr/>
        </p:nvSpPr>
        <p:spPr>
          <a:xfrm>
            <a:off x="6514753" y="4563219"/>
            <a:ext cx="217487" cy="233933"/>
          </a:xfrm>
          <a:prstGeom prst="mathMultiply">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140" name="Multiply 139"/>
          <p:cNvSpPr/>
          <p:nvPr/>
        </p:nvSpPr>
        <p:spPr>
          <a:xfrm>
            <a:off x="6946801" y="4509120"/>
            <a:ext cx="217487" cy="233933"/>
          </a:xfrm>
          <a:prstGeom prst="mathMultiply">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141" name="Multiply 140"/>
          <p:cNvSpPr/>
          <p:nvPr/>
        </p:nvSpPr>
        <p:spPr>
          <a:xfrm>
            <a:off x="7378849" y="4491211"/>
            <a:ext cx="217487" cy="233933"/>
          </a:xfrm>
          <a:prstGeom prst="mathMultiply">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142" name="Multiply 141"/>
          <p:cNvSpPr/>
          <p:nvPr/>
        </p:nvSpPr>
        <p:spPr>
          <a:xfrm>
            <a:off x="7810897" y="4437112"/>
            <a:ext cx="217487" cy="233933"/>
          </a:xfrm>
          <a:prstGeom prst="mathMultiply">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143" name="Multiply 142"/>
          <p:cNvSpPr/>
          <p:nvPr/>
        </p:nvSpPr>
        <p:spPr>
          <a:xfrm>
            <a:off x="8242945" y="4365104"/>
            <a:ext cx="217487" cy="233933"/>
          </a:xfrm>
          <a:prstGeom prst="mathMultiply">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2048" name="Up-Down Arrow 2047"/>
          <p:cNvSpPr/>
          <p:nvPr/>
        </p:nvSpPr>
        <p:spPr>
          <a:xfrm>
            <a:off x="4788024" y="5013176"/>
            <a:ext cx="45719" cy="362074"/>
          </a:xfrm>
          <a:prstGeom prst="upDownArrow">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5" name="Up-Down Arrow 144"/>
          <p:cNvSpPr/>
          <p:nvPr/>
        </p:nvSpPr>
        <p:spPr>
          <a:xfrm>
            <a:off x="5246361" y="5013176"/>
            <a:ext cx="45719" cy="362074"/>
          </a:xfrm>
          <a:prstGeom prst="upDownArrow">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6" name="Up-Down Arrow 145"/>
          <p:cNvSpPr/>
          <p:nvPr/>
        </p:nvSpPr>
        <p:spPr>
          <a:xfrm>
            <a:off x="5678409" y="5011142"/>
            <a:ext cx="45719" cy="362074"/>
          </a:xfrm>
          <a:prstGeom prst="upDownArrow">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7" name="Up-Down Arrow 146"/>
          <p:cNvSpPr/>
          <p:nvPr/>
        </p:nvSpPr>
        <p:spPr>
          <a:xfrm>
            <a:off x="6182465" y="5013176"/>
            <a:ext cx="45719" cy="362074"/>
          </a:xfrm>
          <a:prstGeom prst="upDownArrow">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8" name="Up-Down Arrow 147"/>
          <p:cNvSpPr/>
          <p:nvPr/>
        </p:nvSpPr>
        <p:spPr>
          <a:xfrm>
            <a:off x="6588224" y="4941168"/>
            <a:ext cx="45719" cy="434082"/>
          </a:xfrm>
          <a:prstGeom prst="upDownArrow">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9" name="Up-Down Arrow 148"/>
          <p:cNvSpPr/>
          <p:nvPr/>
        </p:nvSpPr>
        <p:spPr>
          <a:xfrm>
            <a:off x="7046561" y="4941168"/>
            <a:ext cx="45719" cy="434082"/>
          </a:xfrm>
          <a:prstGeom prst="upDownArrow">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0" name="Up-Down Arrow 149"/>
          <p:cNvSpPr/>
          <p:nvPr/>
        </p:nvSpPr>
        <p:spPr>
          <a:xfrm>
            <a:off x="7452320" y="4939134"/>
            <a:ext cx="45719" cy="434082"/>
          </a:xfrm>
          <a:prstGeom prst="upDownArrow">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1" name="Up-Down Arrow 150"/>
          <p:cNvSpPr/>
          <p:nvPr/>
        </p:nvSpPr>
        <p:spPr>
          <a:xfrm>
            <a:off x="7884368" y="4869160"/>
            <a:ext cx="45719" cy="504056"/>
          </a:xfrm>
          <a:prstGeom prst="upDownArrow">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2" name="Up-Down Arrow 151"/>
          <p:cNvSpPr/>
          <p:nvPr/>
        </p:nvSpPr>
        <p:spPr>
          <a:xfrm>
            <a:off x="8316416" y="4743053"/>
            <a:ext cx="45719" cy="630163"/>
          </a:xfrm>
          <a:prstGeom prst="upDownArrow">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49" name="TextBox 2048"/>
          <p:cNvSpPr txBox="1"/>
          <p:nvPr/>
        </p:nvSpPr>
        <p:spPr>
          <a:xfrm>
            <a:off x="322263" y="5877272"/>
            <a:ext cx="1657449" cy="584775"/>
          </a:xfrm>
          <a:prstGeom prst="rect">
            <a:avLst/>
          </a:prstGeom>
          <a:noFill/>
        </p:spPr>
        <p:txBody>
          <a:bodyPr wrap="square" rtlCol="0">
            <a:spAutoFit/>
          </a:bodyPr>
          <a:lstStyle/>
          <a:p>
            <a:r>
              <a:rPr lang="en-GB" sz="1600" b="1" dirty="0" smtClean="0">
                <a:latin typeface="Tw Cen MT Condensed" panose="020B0606020104020203" pitchFamily="34" charset="0"/>
              </a:rPr>
              <a:t>PROGRESSION 1: Passing gates</a:t>
            </a:r>
            <a:endParaRPr lang="en-GB" sz="1600" b="1" dirty="0">
              <a:latin typeface="Tw Cen MT Condensed" panose="020B0606020104020203" pitchFamily="34" charset="0"/>
            </a:endParaRPr>
          </a:p>
        </p:txBody>
      </p:sp>
      <p:pic>
        <p:nvPicPr>
          <p:cNvPr id="2052" name="Picture 4" descr="Image result for disc cone"/>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2400" t="19027" r="1520" b="19738"/>
          <a:stretch/>
        </p:blipFill>
        <p:spPr bwMode="auto">
          <a:xfrm>
            <a:off x="1835696" y="5949280"/>
            <a:ext cx="359302" cy="228997"/>
          </a:xfrm>
          <a:prstGeom prst="rect">
            <a:avLst/>
          </a:prstGeom>
          <a:noFill/>
          <a:extLst>
            <a:ext uri="{909E8E84-426E-40DD-AFC4-6F175D3DCCD1}">
              <a14:hiddenFill xmlns:a14="http://schemas.microsoft.com/office/drawing/2010/main">
                <a:solidFill>
                  <a:srgbClr val="FFFFFF"/>
                </a:solidFill>
              </a14:hiddenFill>
            </a:ext>
          </a:extLst>
        </p:spPr>
      </p:pic>
      <p:pic>
        <p:nvPicPr>
          <p:cNvPr id="155" name="Picture 4" descr="Image result for disc cone"/>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2400" t="19027" r="1520" b="19738"/>
          <a:stretch/>
        </p:blipFill>
        <p:spPr bwMode="auto">
          <a:xfrm>
            <a:off x="2628522" y="5949280"/>
            <a:ext cx="359302" cy="228997"/>
          </a:xfrm>
          <a:prstGeom prst="rect">
            <a:avLst/>
          </a:prstGeom>
          <a:noFill/>
          <a:extLst>
            <a:ext uri="{909E8E84-426E-40DD-AFC4-6F175D3DCCD1}">
              <a14:hiddenFill xmlns:a14="http://schemas.microsoft.com/office/drawing/2010/main">
                <a:solidFill>
                  <a:srgbClr val="FFFFFF"/>
                </a:solidFill>
              </a14:hiddenFill>
            </a:ext>
          </a:extLst>
        </p:spPr>
      </p:pic>
      <p:sp>
        <p:nvSpPr>
          <p:cNvPr id="156" name="Multiply 155"/>
          <p:cNvSpPr/>
          <p:nvPr/>
        </p:nvSpPr>
        <p:spPr>
          <a:xfrm>
            <a:off x="2266281" y="5571331"/>
            <a:ext cx="217487" cy="233933"/>
          </a:xfrm>
          <a:prstGeom prst="mathMultiply">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157" name="Multiply 156"/>
          <p:cNvSpPr/>
          <p:nvPr/>
        </p:nvSpPr>
        <p:spPr>
          <a:xfrm>
            <a:off x="2267744" y="6363419"/>
            <a:ext cx="217487" cy="233933"/>
          </a:xfrm>
          <a:prstGeom prst="mathMultiply">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158" name="Up-Down Arrow 157"/>
          <p:cNvSpPr/>
          <p:nvPr/>
        </p:nvSpPr>
        <p:spPr>
          <a:xfrm>
            <a:off x="2339752" y="5877272"/>
            <a:ext cx="45719" cy="362074"/>
          </a:xfrm>
          <a:prstGeom prst="upDownArrow">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9" name="TextBox 158"/>
          <p:cNvSpPr txBox="1"/>
          <p:nvPr/>
        </p:nvSpPr>
        <p:spPr>
          <a:xfrm>
            <a:off x="3706639" y="5877272"/>
            <a:ext cx="1657449" cy="584775"/>
          </a:xfrm>
          <a:prstGeom prst="rect">
            <a:avLst/>
          </a:prstGeom>
          <a:noFill/>
        </p:spPr>
        <p:txBody>
          <a:bodyPr wrap="square" rtlCol="0">
            <a:spAutoFit/>
          </a:bodyPr>
          <a:lstStyle/>
          <a:p>
            <a:r>
              <a:rPr lang="en-GB" sz="1600" b="1" dirty="0" smtClean="0">
                <a:latin typeface="Tw Cen MT Condensed" panose="020B0606020104020203" pitchFamily="34" charset="0"/>
              </a:rPr>
              <a:t>PROGRESSION 2: </a:t>
            </a:r>
          </a:p>
          <a:p>
            <a:r>
              <a:rPr lang="en-GB" sz="1600" b="1" dirty="0" smtClean="0">
                <a:latin typeface="Tw Cen MT Condensed" panose="020B0606020104020203" pitchFamily="34" charset="0"/>
              </a:rPr>
              <a:t>Make it competitive!</a:t>
            </a:r>
            <a:endParaRPr lang="en-GB" sz="1600" b="1" dirty="0">
              <a:latin typeface="Tw Cen MT Condensed" panose="020B0606020104020203" pitchFamily="34" charset="0"/>
            </a:endParaRPr>
          </a:p>
        </p:txBody>
      </p:sp>
      <p:sp>
        <p:nvSpPr>
          <p:cNvPr id="2051" name="AutoShape 6" descr="Image result for stopwatch"/>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2055" name="Picture 7"/>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22193" t="32285" r="55112" b="14795"/>
          <a:stretch/>
        </p:blipFill>
        <p:spPr bwMode="auto">
          <a:xfrm>
            <a:off x="5652120" y="5836668"/>
            <a:ext cx="525059" cy="6886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053" name="TextBox 2052"/>
          <p:cNvSpPr txBox="1"/>
          <p:nvPr/>
        </p:nvSpPr>
        <p:spPr>
          <a:xfrm>
            <a:off x="6082010" y="5877272"/>
            <a:ext cx="2594446" cy="584775"/>
          </a:xfrm>
          <a:prstGeom prst="rect">
            <a:avLst/>
          </a:prstGeom>
          <a:noFill/>
        </p:spPr>
        <p:txBody>
          <a:bodyPr wrap="square" rtlCol="0">
            <a:spAutoFit/>
          </a:bodyPr>
          <a:lstStyle/>
          <a:p>
            <a:pPr algn="ctr"/>
            <a:r>
              <a:rPr lang="en-GB" sz="1600" b="1" dirty="0" smtClean="0">
                <a:solidFill>
                  <a:srgbClr val="FF0000"/>
                </a:solidFill>
                <a:latin typeface="Tw Cen MT Condensed" panose="020B0606020104020203" pitchFamily="34" charset="0"/>
              </a:rPr>
              <a:t>“How many passes can you do in 1 minute?! Go!”</a:t>
            </a:r>
            <a:endParaRPr lang="en-GB" sz="1600" b="1" dirty="0">
              <a:solidFill>
                <a:srgbClr val="FF0000"/>
              </a:solidFill>
              <a:latin typeface="Tw Cen MT Condensed" panose="020B0606020104020203" pitchFamily="34" charset="0"/>
            </a:endParaRPr>
          </a:p>
        </p:txBody>
      </p:sp>
    </p:spTree>
    <p:extLst>
      <p:ext uri="{BB962C8B-B14F-4D97-AF65-F5344CB8AC3E}">
        <p14:creationId xmlns:p14="http://schemas.microsoft.com/office/powerpoint/2010/main" val="333482026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p:cNvSpPr>
          <p:nvPr/>
        </p:nvSpPr>
        <p:spPr bwMode="auto">
          <a:xfrm>
            <a:off x="179388" y="725488"/>
            <a:ext cx="3240087" cy="1152525"/>
          </a:xfrm>
          <a:prstGeom prst="rect">
            <a:avLst/>
          </a:prstGeom>
          <a:solidFill>
            <a:schemeClr val="tx2">
              <a:lumMod val="40000"/>
              <a:lumOff val="60000"/>
            </a:schemeClr>
          </a:solidFill>
          <a:ln w="9525">
            <a:solidFill>
              <a:schemeClr val="tx1"/>
            </a:solidFill>
            <a:miter lim="800000"/>
            <a:headEnd/>
            <a:tailEnd/>
          </a:ln>
        </p:spPr>
        <p:txBody>
          <a:bodyPr>
            <a:normAutofit fontScale="92500" lnSpcReduction="20000"/>
          </a:bodyPr>
          <a:lstStyle/>
          <a:p>
            <a:pPr marL="342900" indent="-342900" fontAlgn="auto">
              <a:spcBef>
                <a:spcPct val="20000"/>
              </a:spcBef>
              <a:spcAft>
                <a:spcPts val="0"/>
              </a:spcAft>
              <a:buFont typeface="Arial" pitchFamily="34" charset="0"/>
              <a:buNone/>
              <a:defRPr/>
            </a:pPr>
            <a:r>
              <a:rPr lang="en-GB" sz="1400" b="1" u="sng" dirty="0">
                <a:latin typeface="Tw Cen MT Condensed" panose="020B0606020104020203" pitchFamily="34" charset="0"/>
                <a:cs typeface="+mn-cs"/>
              </a:rPr>
              <a:t>Learning Objectives:</a:t>
            </a:r>
          </a:p>
          <a:p>
            <a:pPr fontAlgn="auto">
              <a:spcBef>
                <a:spcPct val="20000"/>
              </a:spcBef>
              <a:spcAft>
                <a:spcPts val="0"/>
              </a:spcAft>
              <a:buFont typeface="Arial" pitchFamily="34" charset="0"/>
              <a:buNone/>
              <a:defRPr/>
            </a:pPr>
            <a:r>
              <a:rPr lang="en-GB" sz="1600" dirty="0">
                <a:latin typeface="Tw Cen MT Condensed" panose="020B0606020104020203" pitchFamily="34" charset="0"/>
                <a:cs typeface="+mn-cs"/>
              </a:rPr>
              <a:t>L.O 1 </a:t>
            </a:r>
            <a:r>
              <a:rPr lang="en-GB" sz="1600" dirty="0" smtClean="0">
                <a:latin typeface="Tw Cen MT Condensed" panose="020B0606020104020203" pitchFamily="34" charset="0"/>
                <a:cs typeface="+mn-cs"/>
              </a:rPr>
              <a:t>– Can children use teaching points to pass effectively</a:t>
            </a:r>
          </a:p>
          <a:p>
            <a:pPr fontAlgn="auto">
              <a:spcBef>
                <a:spcPct val="20000"/>
              </a:spcBef>
              <a:spcAft>
                <a:spcPts val="0"/>
              </a:spcAft>
              <a:buFont typeface="Arial" pitchFamily="34" charset="0"/>
              <a:buNone/>
              <a:defRPr/>
            </a:pPr>
            <a:r>
              <a:rPr lang="en-GB" sz="1600" dirty="0" smtClean="0">
                <a:latin typeface="Tw Cen MT Condensed" panose="020B0606020104020203" pitchFamily="34" charset="0"/>
                <a:cs typeface="+mn-cs"/>
              </a:rPr>
              <a:t>L.O </a:t>
            </a:r>
            <a:r>
              <a:rPr lang="en-GB" sz="1600" dirty="0">
                <a:latin typeface="Tw Cen MT Condensed" panose="020B0606020104020203" pitchFamily="34" charset="0"/>
                <a:cs typeface="+mn-cs"/>
              </a:rPr>
              <a:t>2 – </a:t>
            </a:r>
            <a:r>
              <a:rPr lang="en-GB" sz="1600" dirty="0" smtClean="0">
                <a:latin typeface="Tw Cen MT Condensed" panose="020B0606020104020203" pitchFamily="34" charset="0"/>
                <a:cs typeface="+mn-cs"/>
              </a:rPr>
              <a:t>Can children use knowledge of technique to </a:t>
            </a:r>
            <a:r>
              <a:rPr lang="en-GB" sz="1600" dirty="0" smtClean="0">
                <a:latin typeface="Tw Cen MT Condensed" panose="020B0606020104020203" pitchFamily="34" charset="0"/>
              </a:rPr>
              <a:t>suggest ways for peer’s to improve</a:t>
            </a:r>
            <a:endParaRPr lang="en-GB" sz="1600" dirty="0">
              <a:latin typeface="Tw Cen MT Condensed" panose="020B0606020104020203" pitchFamily="34" charset="0"/>
              <a:cs typeface="+mn-cs"/>
            </a:endParaRPr>
          </a:p>
        </p:txBody>
      </p:sp>
      <p:sp>
        <p:nvSpPr>
          <p:cNvPr id="6" name="Title 1"/>
          <p:cNvSpPr txBox="1">
            <a:spLocks/>
          </p:cNvSpPr>
          <p:nvPr/>
        </p:nvSpPr>
        <p:spPr bwMode="auto">
          <a:xfrm>
            <a:off x="1403350" y="42863"/>
            <a:ext cx="6481763" cy="649287"/>
          </a:xfrm>
          <a:prstGeom prst="rect">
            <a:avLst/>
          </a:prstGeom>
          <a:solidFill>
            <a:srgbClr val="00B050"/>
          </a:solidFill>
          <a:ln w="9525">
            <a:solidFill>
              <a:schemeClr val="tx1"/>
            </a:solidFill>
            <a:miter lim="800000"/>
            <a:headEnd/>
            <a:tailEnd/>
          </a:ln>
        </p:spPr>
        <p:txBody>
          <a:bodyPr anchor="ctr">
            <a:normAutofit/>
          </a:bodyPr>
          <a:lstStyle/>
          <a:p>
            <a:pPr algn="ctr" fontAlgn="auto">
              <a:spcBef>
                <a:spcPts val="0"/>
              </a:spcBef>
              <a:spcAft>
                <a:spcPts val="0"/>
              </a:spcAft>
              <a:defRPr/>
            </a:pPr>
            <a:r>
              <a:rPr lang="en-GB" sz="2400" dirty="0" smtClean="0">
                <a:latin typeface="Tw Cen MT Condensed Extra Bold" panose="020B0803020202020204" pitchFamily="34" charset="0"/>
                <a:ea typeface="+mj-ea"/>
                <a:cs typeface="+mj-cs"/>
              </a:rPr>
              <a:t> Football Year 1- Lesson </a:t>
            </a:r>
            <a:r>
              <a:rPr lang="en-GB" sz="2400" dirty="0">
                <a:latin typeface="Tw Cen MT Condensed Extra Bold" panose="020B0803020202020204" pitchFamily="34" charset="0"/>
                <a:ea typeface="+mj-ea"/>
                <a:cs typeface="+mj-cs"/>
              </a:rPr>
              <a:t>4</a:t>
            </a:r>
            <a:r>
              <a:rPr lang="en-GB" sz="2400" dirty="0" smtClean="0">
                <a:latin typeface="Tw Cen MT Condensed Extra Bold" panose="020B0803020202020204" pitchFamily="34" charset="0"/>
                <a:ea typeface="+mj-ea"/>
                <a:cs typeface="+mj-cs"/>
              </a:rPr>
              <a:t>  </a:t>
            </a:r>
            <a:endParaRPr lang="en-GB" sz="2400" dirty="0">
              <a:latin typeface="Tw Cen MT Condensed Extra Bold" panose="020B0803020202020204" pitchFamily="34" charset="0"/>
              <a:ea typeface="+mj-ea"/>
              <a:cs typeface="+mj-cs"/>
            </a:endParaRPr>
          </a:p>
        </p:txBody>
      </p:sp>
      <p:pic>
        <p:nvPicPr>
          <p:cNvPr id="7" name="Picture 3"/>
          <p:cNvPicPr>
            <a:picLocks noChangeAspect="1" noChangeArrowheads="1"/>
          </p:cNvPicPr>
          <p:nvPr/>
        </p:nvPicPr>
        <p:blipFill>
          <a:blip r:embed="rId2">
            <a:extLst>
              <a:ext uri="{28A0092B-C50C-407E-A947-70E740481C1C}">
                <a14:useLocalDpi xmlns:a14="http://schemas.microsoft.com/office/drawing/2010/main" val="0"/>
              </a:ext>
            </a:extLst>
          </a:blip>
          <a:srcRect t="18073" b="15977"/>
          <a:stretch>
            <a:fillRect/>
          </a:stretch>
        </p:blipFill>
        <p:spPr bwMode="auto">
          <a:xfrm>
            <a:off x="322263" y="-26988"/>
            <a:ext cx="1081087" cy="712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3"/>
          <p:cNvPicPr>
            <a:picLocks noChangeAspect="1" noChangeArrowheads="1"/>
          </p:cNvPicPr>
          <p:nvPr/>
        </p:nvPicPr>
        <p:blipFill>
          <a:blip r:embed="rId2">
            <a:extLst>
              <a:ext uri="{28A0092B-C50C-407E-A947-70E740481C1C}">
                <a14:useLocalDpi xmlns:a14="http://schemas.microsoft.com/office/drawing/2010/main" val="0"/>
              </a:ext>
            </a:extLst>
          </a:blip>
          <a:srcRect t="18073" b="15977"/>
          <a:stretch>
            <a:fillRect/>
          </a:stretch>
        </p:blipFill>
        <p:spPr bwMode="auto">
          <a:xfrm>
            <a:off x="7812088" y="-26988"/>
            <a:ext cx="1081087" cy="712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12"/>
          <p:cNvSpPr txBox="1">
            <a:spLocks noChangeArrowheads="1"/>
          </p:cNvSpPr>
          <p:nvPr/>
        </p:nvSpPr>
        <p:spPr bwMode="auto">
          <a:xfrm>
            <a:off x="5940425" y="1932707"/>
            <a:ext cx="30241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2000">
                <a:latin typeface="Tw Cen MT Condensed Extra Bold" pitchFamily="34" charset="0"/>
              </a:rPr>
              <a:t>Inspiration in P.E! - </a:t>
            </a:r>
          </a:p>
        </p:txBody>
      </p:sp>
      <p:sp>
        <p:nvSpPr>
          <p:cNvPr id="10" name="TextBox 10"/>
          <p:cNvSpPr txBox="1">
            <a:spLocks noChangeArrowheads="1"/>
          </p:cNvSpPr>
          <p:nvPr/>
        </p:nvSpPr>
        <p:spPr bwMode="auto">
          <a:xfrm>
            <a:off x="179388" y="1932707"/>
            <a:ext cx="29527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2000" dirty="0">
                <a:latin typeface="Tw Cen MT Condensed Extra Bold" pitchFamily="34" charset="0"/>
              </a:rPr>
              <a:t>Numeracy</a:t>
            </a:r>
            <a:r>
              <a:rPr lang="en-GB" altLang="en-US" sz="1800" dirty="0">
                <a:latin typeface="Tw Cen MT Condensed Extra Bold" pitchFamily="34" charset="0"/>
              </a:rPr>
              <a:t> in P.E! - </a:t>
            </a:r>
          </a:p>
        </p:txBody>
      </p:sp>
      <p:sp>
        <p:nvSpPr>
          <p:cNvPr id="11" name="TextBox 11"/>
          <p:cNvSpPr txBox="1">
            <a:spLocks noChangeArrowheads="1"/>
          </p:cNvSpPr>
          <p:nvPr/>
        </p:nvSpPr>
        <p:spPr bwMode="auto">
          <a:xfrm>
            <a:off x="3132138" y="1932707"/>
            <a:ext cx="280828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2000">
                <a:latin typeface="Tw Cen MT Condensed Extra Bold" pitchFamily="34" charset="0"/>
              </a:rPr>
              <a:t>Literacy in P.E! - </a:t>
            </a:r>
          </a:p>
        </p:txBody>
      </p:sp>
      <p:sp>
        <p:nvSpPr>
          <p:cNvPr id="12" name="TextBox 13"/>
          <p:cNvSpPr txBox="1">
            <a:spLocks noChangeArrowheads="1"/>
          </p:cNvSpPr>
          <p:nvPr/>
        </p:nvSpPr>
        <p:spPr bwMode="auto">
          <a:xfrm>
            <a:off x="179388" y="2332757"/>
            <a:ext cx="8785225" cy="5847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None/>
            </a:pPr>
            <a:r>
              <a:rPr lang="en-GB" altLang="en-US" sz="1600" b="1" u="sng" dirty="0" err="1">
                <a:latin typeface="Tw Cen MT Condensed" pitchFamily="34" charset="0"/>
              </a:rPr>
              <a:t>SoW</a:t>
            </a:r>
            <a:r>
              <a:rPr lang="en-GB" altLang="en-US" sz="1600" b="1" u="sng" dirty="0">
                <a:latin typeface="Tw Cen MT Condensed" pitchFamily="34" charset="0"/>
              </a:rPr>
              <a:t> Milestone Focus</a:t>
            </a:r>
            <a:r>
              <a:rPr lang="en-GB" altLang="en-US" sz="1600" b="1" u="sng" dirty="0" smtClean="0">
                <a:latin typeface="Tw Cen MT Condensed" pitchFamily="34" charset="0"/>
              </a:rPr>
              <a:t>:  </a:t>
            </a:r>
            <a:r>
              <a:rPr lang="en-GB" altLang="en-US" sz="1600" dirty="0" smtClean="0">
                <a:latin typeface="Tw Cen MT Condensed" pitchFamily="34" charset="0"/>
              </a:rPr>
              <a:t>5 </a:t>
            </a:r>
            <a:r>
              <a:rPr lang="en-GB" altLang="en-US" sz="1600" dirty="0">
                <a:latin typeface="Tw Cen MT Condensed" pitchFamily="34" charset="0"/>
              </a:rPr>
              <a:t>(Displays development in </a:t>
            </a:r>
            <a:r>
              <a:rPr lang="en-GB" altLang="en-US" sz="1600" dirty="0" err="1">
                <a:latin typeface="Tw Cen MT Condensed" pitchFamily="34" charset="0"/>
              </a:rPr>
              <a:t>FUNdamentals</a:t>
            </a:r>
            <a:r>
              <a:rPr lang="en-GB" altLang="en-US" sz="1600" dirty="0">
                <a:latin typeface="Tw Cen MT Condensed" pitchFamily="34" charset="0"/>
              </a:rPr>
              <a:t> of </a:t>
            </a:r>
            <a:r>
              <a:rPr lang="en-GB" altLang="en-US" sz="1600" dirty="0" smtClean="0">
                <a:latin typeface="Tw Cen MT Condensed" pitchFamily="34" charset="0"/>
              </a:rPr>
              <a:t>movement), </a:t>
            </a:r>
            <a:r>
              <a:rPr lang="en-GB" altLang="en-US" sz="1600" dirty="0">
                <a:latin typeface="Tw Cen MT Condensed" pitchFamily="34" charset="0"/>
              </a:rPr>
              <a:t>6 (Uses </a:t>
            </a:r>
            <a:r>
              <a:rPr lang="en-GB" altLang="en-US" sz="1600" dirty="0" err="1">
                <a:latin typeface="Tw Cen MT Condensed" pitchFamily="34" charset="0"/>
              </a:rPr>
              <a:t>FUNdamentals</a:t>
            </a:r>
            <a:r>
              <a:rPr lang="en-GB" altLang="en-US" sz="1600" dirty="0">
                <a:latin typeface="Tw Cen MT Condensed" pitchFamily="34" charset="0"/>
              </a:rPr>
              <a:t> to achieve success in competitive </a:t>
            </a:r>
            <a:r>
              <a:rPr lang="en-GB" altLang="en-US" sz="1600" dirty="0" smtClean="0">
                <a:latin typeface="Tw Cen MT Condensed" pitchFamily="34" charset="0"/>
              </a:rPr>
              <a:t>environments), 8 (With guidance participate displaying respect, fair play and working well with others)</a:t>
            </a:r>
            <a:r>
              <a:rPr lang="en-GB" altLang="en-US" sz="1600" b="1" u="sng" dirty="0" smtClean="0">
                <a:latin typeface="Tw Cen MT Condensed" pitchFamily="34" charset="0"/>
              </a:rPr>
              <a:t> </a:t>
            </a:r>
            <a:endParaRPr lang="en-GB" altLang="en-US" sz="1600" b="1" i="1" u="sng" dirty="0">
              <a:latin typeface="Tw Cen MT Condensed" pitchFamily="34" charset="0"/>
            </a:endParaRPr>
          </a:p>
        </p:txBody>
      </p:sp>
      <p:pic>
        <p:nvPicPr>
          <p:cNvPr id="13" name="Picture 20" descr="C:\Users\class3\AppData\Local\Microsoft\Windows\Temporary Internet Files\Low\Content.IE5\JRAFYQTJ\+%20Goal[1].jpg"/>
          <p:cNvPicPr>
            <a:picLocks noChangeAspect="1" noChangeArrowheads="1"/>
          </p:cNvPicPr>
          <p:nvPr/>
        </p:nvPicPr>
        <p:blipFill>
          <a:blip r:embed="rId3">
            <a:extLst>
              <a:ext uri="{28A0092B-C50C-407E-A947-70E740481C1C}">
                <a14:useLocalDpi xmlns:a14="http://schemas.microsoft.com/office/drawing/2010/main" val="0"/>
              </a:ext>
            </a:extLst>
          </a:blip>
          <a:srcRect t="3590" b="4846"/>
          <a:stretch>
            <a:fillRect/>
          </a:stretch>
        </p:blipFill>
        <p:spPr bwMode="auto">
          <a:xfrm>
            <a:off x="2300288" y="1916832"/>
            <a:ext cx="542925"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21"/>
          <p:cNvPicPr>
            <a:picLocks noChangeAspect="1" noChangeArrowheads="1"/>
          </p:cNvPicPr>
          <p:nvPr/>
        </p:nvPicPr>
        <p:blipFill>
          <a:blip r:embed="rId4">
            <a:extLst>
              <a:ext uri="{28A0092B-C50C-407E-A947-70E740481C1C}">
                <a14:useLocalDpi xmlns:a14="http://schemas.microsoft.com/office/drawing/2010/main" val="0"/>
              </a:ext>
            </a:extLst>
          </a:blip>
          <a:srcRect l="6734" t="11652" r="7497" b="9624"/>
          <a:stretch>
            <a:fillRect/>
          </a:stretch>
        </p:blipFill>
        <p:spPr bwMode="auto">
          <a:xfrm>
            <a:off x="5076825" y="1932707"/>
            <a:ext cx="509588" cy="468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23" descr="http://tummax.com/wp-content/uploads/2015/05/wow.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27988" y="1932707"/>
            <a:ext cx="841375"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2" descr="Girl Kicking Soccer Ball"/>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194260" y="68262"/>
            <a:ext cx="577540" cy="598488"/>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Girl Soccer Players"/>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516216" y="57527"/>
            <a:ext cx="904289" cy="590802"/>
          </a:xfrm>
          <a:prstGeom prst="rect">
            <a:avLst/>
          </a:prstGeom>
          <a:noFill/>
          <a:extLst>
            <a:ext uri="{909E8E84-426E-40DD-AFC4-6F175D3DCCD1}">
              <a14:hiddenFill xmlns:a14="http://schemas.microsoft.com/office/drawing/2010/main">
                <a:solidFill>
                  <a:srgbClr val="FFFFFF"/>
                </a:solidFill>
              </a14:hiddenFill>
            </a:ext>
          </a:extLst>
        </p:spPr>
      </p:pic>
      <p:sp>
        <p:nvSpPr>
          <p:cNvPr id="18" name="Rectangle 15"/>
          <p:cNvSpPr>
            <a:spLocks noChangeArrowheads="1"/>
          </p:cNvSpPr>
          <p:nvPr/>
        </p:nvSpPr>
        <p:spPr bwMode="auto">
          <a:xfrm>
            <a:off x="179388" y="2996952"/>
            <a:ext cx="8785225" cy="3785652"/>
          </a:xfrm>
          <a:prstGeom prst="rect">
            <a:avLst/>
          </a:prstGeom>
          <a:noFill/>
          <a:ln w="9525">
            <a:solidFill>
              <a:schemeClr val="tx1"/>
            </a:solidFill>
            <a:miter lim="800000"/>
            <a:headEnd/>
            <a:tailEnd/>
          </a:ln>
        </p:spPr>
        <p:txBody>
          <a:bodyPr>
            <a:spAutoFit/>
          </a:bodyPr>
          <a:lstStyle/>
          <a:p>
            <a:pPr>
              <a:defRPr/>
            </a:pPr>
            <a:r>
              <a:rPr lang="en-GB" sz="1500" u="sng" dirty="0" smtClean="0">
                <a:latin typeface="Tw Cen MT Condensed" panose="020B0606020104020203" pitchFamily="34" charset="0"/>
              </a:rPr>
              <a:t>1.Warm-up – </a:t>
            </a:r>
            <a:r>
              <a:rPr lang="en-GB" sz="1500" dirty="0" smtClean="0">
                <a:latin typeface="Tw Cen MT Condensed" panose="020B0606020104020203" pitchFamily="34" charset="0"/>
              </a:rPr>
              <a:t>Pupils start jogging around the playing area avoiding each other &amp; listening, when the teacher calls out “GOAL!” children must freeze like a statue and pretend to celebrate scoring a goal! STRETCH, then repeat.</a:t>
            </a:r>
            <a:endParaRPr lang="en-GB" sz="1500" b="1" i="1" u="sng" dirty="0">
              <a:latin typeface="Tw Cen MT Condensed" panose="020B0606020104020203" pitchFamily="34" charset="0"/>
            </a:endParaRPr>
          </a:p>
          <a:p>
            <a:pPr>
              <a:defRPr/>
            </a:pPr>
            <a:r>
              <a:rPr lang="en-GB" sz="1500" u="sng" dirty="0">
                <a:latin typeface="Tw Cen MT Condensed" panose="020B0606020104020203" pitchFamily="34" charset="0"/>
              </a:rPr>
              <a:t>2</a:t>
            </a:r>
            <a:r>
              <a:rPr lang="en-GB" sz="1500" u="sng" dirty="0" smtClean="0">
                <a:latin typeface="Tw Cen MT Condensed" panose="020B0606020104020203" pitchFamily="34" charset="0"/>
              </a:rPr>
              <a:t>. Passing (technique) – </a:t>
            </a:r>
            <a:r>
              <a:rPr lang="en-GB" sz="1500" dirty="0" smtClean="0">
                <a:latin typeface="Tw Cen MT Condensed" panose="020B0606020104020203" pitchFamily="34" charset="0"/>
              </a:rPr>
              <a:t>Demonstrate to the children the correct teaching points for a basic pass in football (see overleaf). Organise your class into pairs, facing each other on a set line. Ask the children to pass the ball to each other staying in that same place. Use formative assessment to alter the level of challenge for pairs. </a:t>
            </a:r>
            <a:r>
              <a:rPr lang="en-GB" sz="1500" b="1" i="1" u="sng" dirty="0" smtClean="0">
                <a:latin typeface="Tw Cen MT Condensed" panose="020B0606020104020203" pitchFamily="34" charset="0"/>
              </a:rPr>
              <a:t>For L/A move cones closer together, for M/A further apart.</a:t>
            </a:r>
            <a:r>
              <a:rPr lang="en-GB" sz="1500" dirty="0">
                <a:latin typeface="Tw Cen MT Condensed" panose="020B0606020104020203" pitchFamily="34" charset="0"/>
              </a:rPr>
              <a:t> </a:t>
            </a:r>
            <a:r>
              <a:rPr lang="en-GB" sz="1500" b="1" dirty="0" smtClean="0">
                <a:latin typeface="Tw Cen MT Condensed" panose="020B0606020104020203" pitchFamily="34" charset="0"/>
              </a:rPr>
              <a:t>PROGRESSION – </a:t>
            </a:r>
            <a:r>
              <a:rPr lang="en-GB" sz="1500" dirty="0" smtClean="0">
                <a:latin typeface="Tw Cen MT Condensed" panose="020B0606020104020203" pitchFamily="34" charset="0"/>
              </a:rPr>
              <a:t>Place two cones in between each pair to create a passing gate. The children must now aim to pass the ball through the gate to their partner.  </a:t>
            </a:r>
            <a:r>
              <a:rPr lang="en-GB" sz="1500" b="1" dirty="0" smtClean="0">
                <a:latin typeface="Tw Cen MT Condensed" panose="020B0606020104020203" pitchFamily="34" charset="0"/>
              </a:rPr>
              <a:t>PROGRESSION x 2 – </a:t>
            </a:r>
            <a:r>
              <a:rPr lang="en-GB" sz="1500" dirty="0" smtClean="0">
                <a:latin typeface="Tw Cen MT Condensed" panose="020B0606020104020203" pitchFamily="34" charset="0"/>
              </a:rPr>
              <a:t>Set a time limit or number target for the class. Everyone starts at the same and races to get to as many passes completed as possible/ to reach the highest score.</a:t>
            </a:r>
            <a:endParaRPr lang="en-GB" sz="1500" u="sng" dirty="0" smtClean="0">
              <a:latin typeface="Tw Cen MT Condensed" panose="020B0606020104020203" pitchFamily="34" charset="0"/>
            </a:endParaRPr>
          </a:p>
          <a:p>
            <a:pPr>
              <a:defRPr/>
            </a:pPr>
            <a:r>
              <a:rPr lang="en-GB" sz="1500" u="sng" dirty="0" smtClean="0">
                <a:latin typeface="Tw Cen MT Condensed" panose="020B0606020104020203" pitchFamily="34" charset="0"/>
              </a:rPr>
              <a:t>3. Battleships! – </a:t>
            </a:r>
            <a:r>
              <a:rPr lang="en-GB" sz="1500" dirty="0" smtClean="0">
                <a:latin typeface="Tw Cen MT Condensed" panose="020B0606020104020203" pitchFamily="34" charset="0"/>
              </a:rPr>
              <a:t>For battleships the children will work in pairs. They will need 5 cones for each working group, one to mark out the passing mark, this the where the ball must be placed. The other 4 create targets (or ‘ships’). Each child has 4 lives, ‘child number 1’ must announce which colour they are aiming at. If they hit that colour with their pass, they sink the ship! It is then ‘child number 2’s’ turn to try and sink a ship.</a:t>
            </a:r>
          </a:p>
          <a:p>
            <a:pPr>
              <a:defRPr/>
            </a:pPr>
            <a:r>
              <a:rPr lang="en-GB" sz="1500" dirty="0" smtClean="0">
                <a:latin typeface="Tw Cen MT Condensed" panose="020B0606020104020203" pitchFamily="34" charset="0"/>
              </a:rPr>
              <a:t>The child that sinks all 4 ships first wins! </a:t>
            </a:r>
            <a:r>
              <a:rPr lang="en-GB" sz="1500" b="1" i="1" u="sng" dirty="0" smtClean="0">
                <a:latin typeface="Tw Cen MT Condensed" panose="020B0606020104020203" pitchFamily="34" charset="0"/>
              </a:rPr>
              <a:t>L/A take aim from closer together, replace cones with larger targets</a:t>
            </a:r>
          </a:p>
          <a:p>
            <a:pPr>
              <a:defRPr/>
            </a:pPr>
            <a:r>
              <a:rPr lang="en-GB" sz="1500" b="1" i="1" u="sng" dirty="0" smtClean="0">
                <a:latin typeface="Tw Cen MT Condensed" panose="020B0606020104020203" pitchFamily="34" charset="0"/>
              </a:rPr>
              <a:t>if you need to. M/A take aim from further away!</a:t>
            </a:r>
          </a:p>
          <a:p>
            <a:pPr>
              <a:defRPr/>
            </a:pPr>
            <a:r>
              <a:rPr lang="en-GB" sz="1500" u="sng" dirty="0" smtClean="0">
                <a:latin typeface="Tw Cen MT Condensed" panose="020B0606020104020203" pitchFamily="34" charset="0"/>
              </a:rPr>
              <a:t>4. Passing gates – </a:t>
            </a:r>
            <a:r>
              <a:rPr lang="en-GB" sz="1500" dirty="0" smtClean="0">
                <a:latin typeface="Tw Cen MT Condensed" panose="020B0606020104020203" pitchFamily="34" charset="0"/>
              </a:rPr>
              <a:t>For this activity mark out a large square/rectangle. Within which lay out several passing gates with cones. Place these passing gates at three set distances apart. </a:t>
            </a:r>
            <a:r>
              <a:rPr lang="en-GB" sz="1500" dirty="0" err="1" smtClean="0">
                <a:latin typeface="Tw Cen MT Condensed" panose="020B0606020104020203" pitchFamily="34" charset="0"/>
              </a:rPr>
              <a:t>I.e</a:t>
            </a:r>
            <a:r>
              <a:rPr lang="en-GB" sz="1500" dirty="0" smtClean="0">
                <a:latin typeface="Tw Cen MT Condensed" panose="020B0606020104020203" pitchFamily="34" charset="0"/>
              </a:rPr>
              <a:t> Large gate = Red,  Medium gate = Blue, Small gate = Orange. In pairs the children must dribble around the space then pass to each other through the various gates. </a:t>
            </a:r>
            <a:r>
              <a:rPr lang="en-GB" sz="1500" b="1" i="1" u="sng" dirty="0" smtClean="0">
                <a:latin typeface="Tw Cen MT Condensed" panose="020B0606020104020203" pitchFamily="34" charset="0"/>
              </a:rPr>
              <a:t>Group pairs by ability and differentiate by asking specific pairs (L/A) to only use ‘orange’. L/A to use all 3 colours. </a:t>
            </a:r>
            <a:r>
              <a:rPr lang="en-GB" sz="1500" b="1" dirty="0" smtClean="0">
                <a:latin typeface="Tw Cen MT Condensed" panose="020B0606020104020203" pitchFamily="34" charset="0"/>
              </a:rPr>
              <a:t>PROGRESSION – </a:t>
            </a:r>
            <a:r>
              <a:rPr lang="en-GB" sz="1500" dirty="0" smtClean="0">
                <a:latin typeface="Tw Cen MT Condensed" panose="020B0606020104020203" pitchFamily="34" charset="0"/>
              </a:rPr>
              <a:t>Set a time limit, how many gates can you pass through in 1 minute!? Go!!!!</a:t>
            </a:r>
            <a:endParaRPr lang="en-GB" sz="1500" u="sng" dirty="0" smtClean="0">
              <a:latin typeface="Tw Cen MT Condensed" panose="020B0606020104020203" pitchFamily="34" charset="0"/>
            </a:endParaRPr>
          </a:p>
        </p:txBody>
      </p:sp>
      <p:sp>
        <p:nvSpPr>
          <p:cNvPr id="20" name="Subtitle 2"/>
          <p:cNvSpPr txBox="1">
            <a:spLocks/>
          </p:cNvSpPr>
          <p:nvPr/>
        </p:nvSpPr>
        <p:spPr>
          <a:xfrm>
            <a:off x="3492500" y="725488"/>
            <a:ext cx="5472113" cy="1152525"/>
          </a:xfrm>
          <a:prstGeom prst="rect">
            <a:avLst/>
          </a:prstGeom>
          <a:solidFill>
            <a:schemeClr val="tx2">
              <a:lumMod val="40000"/>
              <a:lumOff val="60000"/>
            </a:schemeClr>
          </a:solidFill>
          <a:ln>
            <a:solidFill>
              <a:schemeClr val="tx1"/>
            </a:solidFill>
          </a:ln>
        </p:spPr>
        <p:txBody>
          <a:bodyPr anchor="ctr"/>
          <a:lstStyle/>
          <a:p>
            <a:pPr>
              <a:spcBef>
                <a:spcPct val="20000"/>
              </a:spcBef>
              <a:defRPr/>
            </a:pPr>
            <a:r>
              <a:rPr lang="en-GB" sz="1400" dirty="0">
                <a:latin typeface="Tw Cen MT Condensed" panose="020B0606020104020203" pitchFamily="34" charset="0"/>
              </a:rPr>
              <a:t>Challenge 1 </a:t>
            </a:r>
            <a:r>
              <a:rPr lang="en-GB" sz="1400" dirty="0" smtClean="0">
                <a:latin typeface="Tw Cen MT Condensed" panose="020B0606020104020203" pitchFamily="34" charset="0"/>
              </a:rPr>
              <a:t>– </a:t>
            </a:r>
            <a:r>
              <a:rPr lang="en-GB" sz="1400" dirty="0">
                <a:latin typeface="Tw Cen MT Condensed" panose="020B0606020104020203" pitchFamily="34" charset="0"/>
              </a:rPr>
              <a:t>Can children follow instructions &amp; select the correct teaching point when given 2 options? (</a:t>
            </a:r>
            <a:r>
              <a:rPr lang="en-GB" sz="1400" dirty="0" err="1">
                <a:latin typeface="Tw Cen MT Condensed" panose="020B0606020104020203" pitchFamily="34" charset="0"/>
              </a:rPr>
              <a:t>i.e</a:t>
            </a:r>
            <a:r>
              <a:rPr lang="en-GB" sz="1400" dirty="0">
                <a:latin typeface="Tw Cen MT Condensed" panose="020B0606020104020203" pitchFamily="34" charset="0"/>
              </a:rPr>
              <a:t> </a:t>
            </a:r>
            <a:r>
              <a:rPr lang="en-GB" sz="1400" dirty="0" smtClean="0">
                <a:latin typeface="Tw Cen MT Condensed" panose="020B0606020104020203" pitchFamily="34" charset="0"/>
              </a:rPr>
              <a:t>Heel or instep?) </a:t>
            </a:r>
          </a:p>
          <a:p>
            <a:pPr fontAlgn="auto">
              <a:spcBef>
                <a:spcPct val="20000"/>
              </a:spcBef>
              <a:spcAft>
                <a:spcPts val="0"/>
              </a:spcAft>
              <a:buFont typeface="Arial" pitchFamily="34" charset="0"/>
              <a:buNone/>
              <a:defRPr/>
            </a:pPr>
            <a:r>
              <a:rPr lang="en-GB" sz="1400" dirty="0" smtClean="0">
                <a:latin typeface="Tw Cen MT Condensed" panose="020B0606020104020203" pitchFamily="34" charset="0"/>
              </a:rPr>
              <a:t>Challenge 2 – Can children use teaching points to pass with some consistent success</a:t>
            </a:r>
          </a:p>
          <a:p>
            <a:pPr fontAlgn="auto">
              <a:spcBef>
                <a:spcPct val="20000"/>
              </a:spcBef>
              <a:spcAft>
                <a:spcPts val="0"/>
              </a:spcAft>
              <a:buFont typeface="Arial" pitchFamily="34" charset="0"/>
              <a:buNone/>
              <a:defRPr/>
            </a:pPr>
            <a:r>
              <a:rPr lang="en-GB" sz="1400" dirty="0" smtClean="0">
                <a:latin typeface="Tw Cen MT Condensed" panose="020B0606020104020203" pitchFamily="34" charset="0"/>
              </a:rPr>
              <a:t>Challenge 3 – Can children use K+U of teaching points to help their peers improve?</a:t>
            </a:r>
            <a:endParaRPr lang="en-GB" sz="1400" b="1" dirty="0">
              <a:latin typeface="Tw Cen MT Condensed" panose="020B0606020104020203" pitchFamily="34" charset="0"/>
            </a:endParaRPr>
          </a:p>
        </p:txBody>
      </p:sp>
      <p:sp>
        <p:nvSpPr>
          <p:cNvPr id="21" name="AutoShape 2" descr="Image result for cartoon battleship p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4099" name="Picture 3"/>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26097" t="46393" r="59247" b="29620"/>
          <a:stretch/>
        </p:blipFill>
        <p:spPr bwMode="auto">
          <a:xfrm>
            <a:off x="7633940" y="5157192"/>
            <a:ext cx="682476" cy="628283"/>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09426122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1403350" y="42863"/>
            <a:ext cx="6481763" cy="649287"/>
          </a:xfrm>
          <a:prstGeom prst="rect">
            <a:avLst/>
          </a:prstGeom>
          <a:solidFill>
            <a:srgbClr val="00B050"/>
          </a:solidFill>
          <a:ln w="9525">
            <a:solidFill>
              <a:schemeClr val="tx1"/>
            </a:solidFill>
            <a:miter lim="800000"/>
            <a:headEnd/>
            <a:tailEnd/>
          </a:ln>
        </p:spPr>
        <p:txBody>
          <a:bodyPr anchor="ctr">
            <a:normAutofit/>
          </a:bodyPr>
          <a:lstStyle/>
          <a:p>
            <a:pPr algn="ctr" fontAlgn="auto">
              <a:spcBef>
                <a:spcPts val="0"/>
              </a:spcBef>
              <a:spcAft>
                <a:spcPts val="0"/>
              </a:spcAft>
              <a:defRPr/>
            </a:pPr>
            <a:r>
              <a:rPr lang="en-GB" sz="2400" dirty="0" smtClean="0">
                <a:latin typeface="Tw Cen MT Condensed Extra Bold" panose="020B0803020202020204" pitchFamily="34" charset="0"/>
                <a:ea typeface="+mj-ea"/>
                <a:cs typeface="+mj-cs"/>
              </a:rPr>
              <a:t> Football Year 1- Lesson </a:t>
            </a:r>
            <a:r>
              <a:rPr lang="en-GB" sz="2400" dirty="0">
                <a:latin typeface="Tw Cen MT Condensed Extra Bold" panose="020B0803020202020204" pitchFamily="34" charset="0"/>
                <a:ea typeface="+mj-ea"/>
                <a:cs typeface="+mj-cs"/>
              </a:rPr>
              <a:t>4</a:t>
            </a:r>
            <a:r>
              <a:rPr lang="en-GB" sz="2400" dirty="0" smtClean="0">
                <a:latin typeface="Tw Cen MT Condensed Extra Bold" panose="020B0803020202020204" pitchFamily="34" charset="0"/>
                <a:ea typeface="+mj-ea"/>
                <a:cs typeface="+mj-cs"/>
              </a:rPr>
              <a:t>  </a:t>
            </a:r>
            <a:endParaRPr lang="en-GB" sz="2400" dirty="0">
              <a:latin typeface="Tw Cen MT Condensed Extra Bold" panose="020B0803020202020204" pitchFamily="34" charset="0"/>
              <a:ea typeface="+mj-ea"/>
              <a:cs typeface="+mj-cs"/>
            </a:endParaRPr>
          </a:p>
        </p:txBody>
      </p:sp>
      <p:pic>
        <p:nvPicPr>
          <p:cNvPr id="5" name="Picture 3"/>
          <p:cNvPicPr>
            <a:picLocks noChangeAspect="1" noChangeArrowheads="1"/>
          </p:cNvPicPr>
          <p:nvPr/>
        </p:nvPicPr>
        <p:blipFill>
          <a:blip r:embed="rId2">
            <a:extLst>
              <a:ext uri="{28A0092B-C50C-407E-A947-70E740481C1C}">
                <a14:useLocalDpi xmlns:a14="http://schemas.microsoft.com/office/drawing/2010/main" val="0"/>
              </a:ext>
            </a:extLst>
          </a:blip>
          <a:srcRect t="18073" b="15977"/>
          <a:stretch>
            <a:fillRect/>
          </a:stretch>
        </p:blipFill>
        <p:spPr bwMode="auto">
          <a:xfrm>
            <a:off x="322263" y="-26988"/>
            <a:ext cx="1081087" cy="712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3"/>
          <p:cNvPicPr>
            <a:picLocks noChangeAspect="1" noChangeArrowheads="1"/>
          </p:cNvPicPr>
          <p:nvPr/>
        </p:nvPicPr>
        <p:blipFill>
          <a:blip r:embed="rId2">
            <a:extLst>
              <a:ext uri="{28A0092B-C50C-407E-A947-70E740481C1C}">
                <a14:useLocalDpi xmlns:a14="http://schemas.microsoft.com/office/drawing/2010/main" val="0"/>
              </a:ext>
            </a:extLst>
          </a:blip>
          <a:srcRect t="18073" b="15977"/>
          <a:stretch>
            <a:fillRect/>
          </a:stretch>
        </p:blipFill>
        <p:spPr bwMode="auto">
          <a:xfrm>
            <a:off x="7812088" y="-26988"/>
            <a:ext cx="1081087" cy="712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descr="Girl Kicking Soccer Ball"/>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94260" y="68262"/>
            <a:ext cx="577540" cy="59848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descr="Girl Soccer Player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16216" y="57527"/>
            <a:ext cx="904289" cy="590802"/>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6"/>
          <p:cNvSpPr txBox="1">
            <a:spLocks noChangeArrowheads="1"/>
          </p:cNvSpPr>
          <p:nvPr/>
        </p:nvSpPr>
        <p:spPr bwMode="auto">
          <a:xfrm>
            <a:off x="4643438" y="765175"/>
            <a:ext cx="4321175" cy="156966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1600" u="sng" dirty="0">
                <a:latin typeface="Tw Cen MT Condensed" pitchFamily="34" charset="0"/>
              </a:rPr>
              <a:t>Teaching Points – </a:t>
            </a:r>
            <a:r>
              <a:rPr lang="en-GB" altLang="en-US" sz="1600" u="sng" dirty="0" smtClean="0">
                <a:latin typeface="Tw Cen MT Condensed" pitchFamily="34" charset="0"/>
              </a:rPr>
              <a:t>Stopping</a:t>
            </a:r>
          </a:p>
          <a:p>
            <a:pPr eaLnBrk="1" hangingPunct="1">
              <a:spcBef>
                <a:spcPct val="0"/>
              </a:spcBef>
              <a:buFontTx/>
              <a:buNone/>
            </a:pPr>
            <a:r>
              <a:rPr lang="en-GB" altLang="en-US" sz="1600" dirty="0" smtClean="0">
                <a:latin typeface="Tw Cen MT Condensed" pitchFamily="34" charset="0"/>
              </a:rPr>
              <a:t>There is no right or</a:t>
            </a:r>
            <a:endParaRPr lang="en-GB" altLang="en-US" sz="1600" dirty="0">
              <a:latin typeface="Tw Cen MT Condensed" pitchFamily="34" charset="0"/>
            </a:endParaRPr>
          </a:p>
          <a:p>
            <a:pPr eaLnBrk="1" hangingPunct="1">
              <a:spcBef>
                <a:spcPct val="0"/>
              </a:spcBef>
              <a:buFontTx/>
              <a:buNone/>
            </a:pPr>
            <a:r>
              <a:rPr lang="en-GB" altLang="en-US" sz="1600" dirty="0">
                <a:latin typeface="Tw Cen MT Condensed" pitchFamily="34" charset="0"/>
              </a:rPr>
              <a:t>w</a:t>
            </a:r>
            <a:r>
              <a:rPr lang="en-GB" altLang="en-US" sz="1600" dirty="0" smtClean="0">
                <a:latin typeface="Tw Cen MT Condensed" pitchFamily="34" charset="0"/>
              </a:rPr>
              <a:t>rong way, either</a:t>
            </a:r>
          </a:p>
          <a:p>
            <a:pPr eaLnBrk="1" hangingPunct="1">
              <a:spcBef>
                <a:spcPct val="0"/>
              </a:spcBef>
              <a:buFontTx/>
              <a:buNone/>
            </a:pPr>
            <a:r>
              <a:rPr lang="en-GB" altLang="en-US" sz="1600" dirty="0">
                <a:latin typeface="Tw Cen MT Condensed" pitchFamily="34" charset="0"/>
              </a:rPr>
              <a:t>t</a:t>
            </a:r>
            <a:r>
              <a:rPr lang="en-GB" altLang="en-US" sz="1600" dirty="0" smtClean="0">
                <a:latin typeface="Tw Cen MT Condensed" pitchFamily="34" charset="0"/>
              </a:rPr>
              <a:t>he side of the</a:t>
            </a:r>
            <a:endParaRPr lang="en-GB" altLang="en-US" sz="1600" dirty="0">
              <a:latin typeface="Tw Cen MT Condensed" pitchFamily="34" charset="0"/>
            </a:endParaRPr>
          </a:p>
          <a:p>
            <a:pPr eaLnBrk="1" hangingPunct="1">
              <a:spcBef>
                <a:spcPct val="0"/>
              </a:spcBef>
              <a:buFontTx/>
              <a:buNone/>
            </a:pPr>
            <a:r>
              <a:rPr lang="en-GB" altLang="en-US" sz="1600" dirty="0">
                <a:latin typeface="Tw Cen MT Condensed" pitchFamily="34" charset="0"/>
              </a:rPr>
              <a:t>f</a:t>
            </a:r>
            <a:r>
              <a:rPr lang="en-GB" altLang="en-US" sz="1600" dirty="0" smtClean="0">
                <a:latin typeface="Tw Cen MT Condensed" pitchFamily="34" charset="0"/>
              </a:rPr>
              <a:t>oot or the sole.</a:t>
            </a:r>
          </a:p>
          <a:p>
            <a:pPr eaLnBrk="1" hangingPunct="1">
              <a:spcBef>
                <a:spcPct val="0"/>
              </a:spcBef>
              <a:buFontTx/>
              <a:buNone/>
            </a:pPr>
            <a:r>
              <a:rPr lang="en-GB" altLang="en-US" sz="1600" u="sng" dirty="0" smtClean="0">
                <a:latin typeface="Tw Cen MT Condensed" pitchFamily="34" charset="0"/>
              </a:rPr>
              <a:t>Whichever comes natural!</a:t>
            </a:r>
          </a:p>
        </p:txBody>
      </p:sp>
      <p:sp>
        <p:nvSpPr>
          <p:cNvPr id="10" name="TextBox 6"/>
          <p:cNvSpPr txBox="1">
            <a:spLocks noChangeArrowheads="1"/>
          </p:cNvSpPr>
          <p:nvPr/>
        </p:nvSpPr>
        <p:spPr bwMode="auto">
          <a:xfrm>
            <a:off x="179388" y="764704"/>
            <a:ext cx="4321175" cy="156966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1600" u="sng" dirty="0">
                <a:latin typeface="Tw Cen MT Condensed" pitchFamily="34" charset="0"/>
              </a:rPr>
              <a:t>Teaching Points – </a:t>
            </a:r>
            <a:r>
              <a:rPr lang="en-GB" altLang="en-US" sz="1600" u="sng" dirty="0" smtClean="0">
                <a:latin typeface="Tw Cen MT Condensed" pitchFamily="34" charset="0"/>
              </a:rPr>
              <a:t>Passing</a:t>
            </a:r>
          </a:p>
          <a:p>
            <a:pPr eaLnBrk="1" hangingPunct="1">
              <a:spcBef>
                <a:spcPct val="0"/>
              </a:spcBef>
              <a:buFontTx/>
              <a:buNone/>
            </a:pPr>
            <a:r>
              <a:rPr lang="en-GB" altLang="en-US" sz="1600" dirty="0" smtClean="0">
                <a:latin typeface="Tw Cen MT Condensed" pitchFamily="34" charset="0"/>
              </a:rPr>
              <a:t>Encourage children to:</a:t>
            </a:r>
          </a:p>
          <a:p>
            <a:pPr eaLnBrk="1" hangingPunct="1">
              <a:spcBef>
                <a:spcPct val="0"/>
              </a:spcBef>
              <a:buFontTx/>
              <a:buNone/>
            </a:pPr>
            <a:r>
              <a:rPr lang="en-GB" altLang="en-US" sz="1600" dirty="0" smtClean="0">
                <a:latin typeface="Tw Cen MT Condensed" pitchFamily="34" charset="0"/>
              </a:rPr>
              <a:t>Use the instep of the foot</a:t>
            </a:r>
          </a:p>
          <a:p>
            <a:pPr eaLnBrk="1" hangingPunct="1">
              <a:spcBef>
                <a:spcPct val="0"/>
              </a:spcBef>
              <a:buFontTx/>
              <a:buNone/>
            </a:pPr>
            <a:r>
              <a:rPr lang="en-GB" altLang="en-US" sz="1600" dirty="0" smtClean="0">
                <a:latin typeface="Tw Cen MT Condensed" pitchFamily="34" charset="0"/>
              </a:rPr>
              <a:t>to ‘push’ the ball.</a:t>
            </a:r>
          </a:p>
          <a:p>
            <a:pPr eaLnBrk="1" hangingPunct="1">
              <a:spcBef>
                <a:spcPct val="0"/>
              </a:spcBef>
              <a:buFontTx/>
              <a:buNone/>
            </a:pPr>
            <a:r>
              <a:rPr lang="en-GB" altLang="en-US" sz="1600" dirty="0">
                <a:latin typeface="Tw Cen MT Condensed" pitchFamily="34" charset="0"/>
              </a:rPr>
              <a:t>t</a:t>
            </a:r>
            <a:r>
              <a:rPr lang="en-GB" altLang="en-US" sz="1600" dirty="0" smtClean="0">
                <a:latin typeface="Tw Cen MT Condensed" pitchFamily="34" charset="0"/>
              </a:rPr>
              <a:t>oes or laces will often mean too</a:t>
            </a:r>
          </a:p>
          <a:p>
            <a:pPr eaLnBrk="1" hangingPunct="1">
              <a:spcBef>
                <a:spcPct val="0"/>
              </a:spcBef>
              <a:buFontTx/>
              <a:buNone/>
            </a:pPr>
            <a:r>
              <a:rPr lang="en-GB" altLang="en-US" sz="1600" dirty="0">
                <a:latin typeface="Tw Cen MT Condensed" pitchFamily="34" charset="0"/>
              </a:rPr>
              <a:t>f</a:t>
            </a:r>
            <a:r>
              <a:rPr lang="en-GB" altLang="en-US" sz="1600" dirty="0" smtClean="0">
                <a:latin typeface="Tw Cen MT Condensed" pitchFamily="34" charset="0"/>
              </a:rPr>
              <a:t>ast and not enough control of direction!</a:t>
            </a:r>
          </a:p>
        </p:txBody>
      </p:sp>
      <p:pic>
        <p:nvPicPr>
          <p:cNvPr id="11" name="Picture 4"/>
          <p:cNvPicPr>
            <a:picLocks noChangeAspect="1" noChangeArrowheads="1"/>
          </p:cNvPicPr>
          <p:nvPr/>
        </p:nvPicPr>
        <p:blipFill rotWithShape="1">
          <a:blip r:embed="rId5">
            <a:extLst>
              <a:ext uri="{28A0092B-C50C-407E-A947-70E740481C1C}">
                <a14:useLocalDpi xmlns:a14="http://schemas.microsoft.com/office/drawing/2010/main" val="0"/>
              </a:ext>
            </a:extLst>
          </a:blip>
          <a:srcRect l="30474" t="24546" r="54819" b="61843"/>
          <a:stretch/>
        </p:blipFill>
        <p:spPr bwMode="auto">
          <a:xfrm>
            <a:off x="7616147" y="836712"/>
            <a:ext cx="1310347" cy="682132"/>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2" name="Picture 5"/>
          <p:cNvPicPr>
            <a:picLocks noChangeAspect="1" noChangeArrowheads="1"/>
          </p:cNvPicPr>
          <p:nvPr/>
        </p:nvPicPr>
        <p:blipFill rotWithShape="1">
          <a:blip r:embed="rId6">
            <a:extLst>
              <a:ext uri="{28A0092B-C50C-407E-A947-70E740481C1C}">
                <a14:useLocalDpi xmlns:a14="http://schemas.microsoft.com/office/drawing/2010/main" val="0"/>
              </a:ext>
            </a:extLst>
          </a:blip>
          <a:srcRect l="25662" t="64876" r="66482" b="21630"/>
          <a:stretch/>
        </p:blipFill>
        <p:spPr bwMode="auto">
          <a:xfrm>
            <a:off x="6372200" y="1052736"/>
            <a:ext cx="1197348" cy="1156771"/>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52" name="Picture 2"/>
          <p:cNvPicPr>
            <a:picLocks noChangeAspect="1" noChangeArrowheads="1"/>
          </p:cNvPicPr>
          <p:nvPr/>
        </p:nvPicPr>
        <p:blipFill rotWithShape="1">
          <a:blip r:embed="rId7">
            <a:extLst>
              <a:ext uri="{28A0092B-C50C-407E-A947-70E740481C1C}">
                <a14:useLocalDpi xmlns:a14="http://schemas.microsoft.com/office/drawing/2010/main" val="0"/>
              </a:ext>
            </a:extLst>
          </a:blip>
          <a:srcRect l="15354" t="58860" r="69531" b="18650"/>
          <a:stretch/>
        </p:blipFill>
        <p:spPr bwMode="auto">
          <a:xfrm>
            <a:off x="2771800" y="836712"/>
            <a:ext cx="1655392" cy="138553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53" name="TextBox 69"/>
          <p:cNvSpPr txBox="1">
            <a:spLocks noChangeArrowheads="1"/>
          </p:cNvSpPr>
          <p:nvPr/>
        </p:nvSpPr>
        <p:spPr bwMode="auto">
          <a:xfrm>
            <a:off x="179512" y="2348880"/>
            <a:ext cx="8785101" cy="2308324"/>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marL="342900" indent="-342900"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1600" u="sng" dirty="0">
                <a:latin typeface="Tw Cen MT Condensed" pitchFamily="34" charset="0"/>
              </a:rPr>
              <a:t>2</a:t>
            </a:r>
            <a:r>
              <a:rPr lang="en-GB" altLang="en-US" sz="1600" u="sng" dirty="0" smtClean="0">
                <a:latin typeface="Tw Cen MT Condensed" pitchFamily="34" charset="0"/>
              </a:rPr>
              <a:t>. Passing (technique)</a:t>
            </a:r>
          </a:p>
          <a:p>
            <a:pPr marL="0" eaLnBrk="1" hangingPunct="1">
              <a:spcBef>
                <a:spcPct val="0"/>
              </a:spcBef>
              <a:buFontTx/>
              <a:buNone/>
            </a:pPr>
            <a:r>
              <a:rPr lang="en-GB" sz="1600" dirty="0">
                <a:latin typeface="Tw Cen MT Condensed" panose="020B0606020104020203" pitchFamily="34" charset="0"/>
              </a:rPr>
              <a:t>Demonstrate to the children the correct teaching points for a </a:t>
            </a:r>
            <a:r>
              <a:rPr lang="en-GB" sz="1600" dirty="0" smtClean="0">
                <a:latin typeface="Tw Cen MT Condensed" panose="020B0606020104020203" pitchFamily="34" charset="0"/>
              </a:rPr>
              <a:t>basic</a:t>
            </a:r>
          </a:p>
          <a:p>
            <a:pPr marL="0" eaLnBrk="1" hangingPunct="1">
              <a:spcBef>
                <a:spcPct val="0"/>
              </a:spcBef>
              <a:buFontTx/>
              <a:buNone/>
            </a:pPr>
            <a:r>
              <a:rPr lang="en-GB" sz="1600" dirty="0" smtClean="0">
                <a:latin typeface="Tw Cen MT Condensed" panose="020B0606020104020203" pitchFamily="34" charset="0"/>
              </a:rPr>
              <a:t>pass </a:t>
            </a:r>
            <a:r>
              <a:rPr lang="en-GB" sz="1600" dirty="0">
                <a:latin typeface="Tw Cen MT Condensed" panose="020B0606020104020203" pitchFamily="34" charset="0"/>
              </a:rPr>
              <a:t>in football (see overleaf). Organise your class into pairs, </a:t>
            </a:r>
            <a:r>
              <a:rPr lang="en-GB" sz="1600" dirty="0" smtClean="0">
                <a:latin typeface="Tw Cen MT Condensed" panose="020B0606020104020203" pitchFamily="34" charset="0"/>
              </a:rPr>
              <a:t>facing</a:t>
            </a:r>
          </a:p>
          <a:p>
            <a:pPr marL="0" eaLnBrk="1" hangingPunct="1">
              <a:spcBef>
                <a:spcPct val="0"/>
              </a:spcBef>
              <a:buFontTx/>
              <a:buNone/>
            </a:pPr>
            <a:r>
              <a:rPr lang="en-GB" sz="1600" dirty="0" smtClean="0">
                <a:latin typeface="Tw Cen MT Condensed" panose="020B0606020104020203" pitchFamily="34" charset="0"/>
              </a:rPr>
              <a:t>each </a:t>
            </a:r>
            <a:r>
              <a:rPr lang="en-GB" sz="1600" dirty="0">
                <a:latin typeface="Tw Cen MT Condensed" panose="020B0606020104020203" pitchFamily="34" charset="0"/>
              </a:rPr>
              <a:t>other on a set line. Ask the children to pass the ball to each </a:t>
            </a:r>
            <a:endParaRPr lang="en-GB" sz="1600" dirty="0" smtClean="0">
              <a:latin typeface="Tw Cen MT Condensed" panose="020B0606020104020203" pitchFamily="34" charset="0"/>
            </a:endParaRPr>
          </a:p>
          <a:p>
            <a:pPr marL="0" eaLnBrk="1" hangingPunct="1">
              <a:spcBef>
                <a:spcPct val="0"/>
              </a:spcBef>
              <a:buFontTx/>
              <a:buNone/>
            </a:pPr>
            <a:r>
              <a:rPr lang="en-GB" sz="1600" dirty="0" smtClean="0">
                <a:latin typeface="Tw Cen MT Condensed" panose="020B0606020104020203" pitchFamily="34" charset="0"/>
              </a:rPr>
              <a:t>other </a:t>
            </a:r>
            <a:r>
              <a:rPr lang="en-GB" sz="1600" dirty="0">
                <a:latin typeface="Tw Cen MT Condensed" panose="020B0606020104020203" pitchFamily="34" charset="0"/>
              </a:rPr>
              <a:t>staying in that same place.</a:t>
            </a:r>
            <a:endParaRPr lang="en-GB" altLang="en-US" sz="1600" u="sng" dirty="0">
              <a:latin typeface="Tw Cen MT Condensed" pitchFamily="34" charset="0"/>
            </a:endParaRPr>
          </a:p>
          <a:p>
            <a:pPr eaLnBrk="1" hangingPunct="1">
              <a:spcBef>
                <a:spcPct val="0"/>
              </a:spcBef>
              <a:buFontTx/>
              <a:buNone/>
            </a:pPr>
            <a:endParaRPr lang="en-GB" altLang="en-US" sz="1600" u="sng" dirty="0" smtClean="0">
              <a:latin typeface="Tw Cen MT Condensed" pitchFamily="34" charset="0"/>
            </a:endParaRPr>
          </a:p>
          <a:p>
            <a:pPr eaLnBrk="1" hangingPunct="1">
              <a:spcBef>
                <a:spcPct val="0"/>
              </a:spcBef>
              <a:buFontTx/>
              <a:buNone/>
            </a:pPr>
            <a:endParaRPr lang="en-GB" altLang="en-US" sz="1600" u="sng" dirty="0">
              <a:latin typeface="Tw Cen MT Condensed" pitchFamily="34" charset="0"/>
            </a:endParaRPr>
          </a:p>
          <a:p>
            <a:pPr eaLnBrk="1" hangingPunct="1">
              <a:spcBef>
                <a:spcPct val="0"/>
              </a:spcBef>
              <a:buFontTx/>
              <a:buNone/>
            </a:pPr>
            <a:endParaRPr lang="en-GB" altLang="en-US" sz="1600" u="sng" dirty="0" smtClean="0">
              <a:latin typeface="Tw Cen MT Condensed" pitchFamily="34" charset="0"/>
            </a:endParaRPr>
          </a:p>
          <a:p>
            <a:pPr eaLnBrk="1" hangingPunct="1">
              <a:spcBef>
                <a:spcPct val="0"/>
              </a:spcBef>
              <a:buFontTx/>
              <a:buNone/>
            </a:pPr>
            <a:endParaRPr lang="en-GB" altLang="en-US" sz="1600" u="sng" dirty="0" smtClean="0">
              <a:latin typeface="Tw Cen MT Condensed" pitchFamily="34" charset="0"/>
            </a:endParaRPr>
          </a:p>
        </p:txBody>
      </p:sp>
      <p:sp>
        <p:nvSpPr>
          <p:cNvPr id="54" name="Oval 53"/>
          <p:cNvSpPr/>
          <p:nvPr/>
        </p:nvSpPr>
        <p:spPr>
          <a:xfrm>
            <a:off x="4644008" y="3501008"/>
            <a:ext cx="70727" cy="72008"/>
          </a:xfrm>
          <a:prstGeom prst="ellipse">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 name="Oval 54"/>
          <p:cNvSpPr/>
          <p:nvPr/>
        </p:nvSpPr>
        <p:spPr>
          <a:xfrm>
            <a:off x="4861313" y="3501008"/>
            <a:ext cx="70727" cy="72008"/>
          </a:xfrm>
          <a:prstGeom prst="ellipse">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 name="Oval 55"/>
          <p:cNvSpPr/>
          <p:nvPr/>
        </p:nvSpPr>
        <p:spPr>
          <a:xfrm>
            <a:off x="5076056" y="3501008"/>
            <a:ext cx="70727" cy="72008"/>
          </a:xfrm>
          <a:prstGeom prst="ellipse">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 name="Oval 56"/>
          <p:cNvSpPr/>
          <p:nvPr/>
        </p:nvSpPr>
        <p:spPr>
          <a:xfrm>
            <a:off x="5365369" y="3501008"/>
            <a:ext cx="70727" cy="72008"/>
          </a:xfrm>
          <a:prstGeom prst="ellipse">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 name="Oval 57"/>
          <p:cNvSpPr/>
          <p:nvPr/>
        </p:nvSpPr>
        <p:spPr>
          <a:xfrm>
            <a:off x="5582674" y="3501008"/>
            <a:ext cx="70727" cy="72008"/>
          </a:xfrm>
          <a:prstGeom prst="ellipse">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 name="Oval 58"/>
          <p:cNvSpPr/>
          <p:nvPr/>
        </p:nvSpPr>
        <p:spPr>
          <a:xfrm>
            <a:off x="5797417" y="3501008"/>
            <a:ext cx="70727" cy="72008"/>
          </a:xfrm>
          <a:prstGeom prst="ellipse">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 name="Oval 59"/>
          <p:cNvSpPr/>
          <p:nvPr/>
        </p:nvSpPr>
        <p:spPr>
          <a:xfrm>
            <a:off x="6084168" y="3501008"/>
            <a:ext cx="70727" cy="72008"/>
          </a:xfrm>
          <a:prstGeom prst="ellipse">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 name="Oval 60"/>
          <p:cNvSpPr/>
          <p:nvPr/>
        </p:nvSpPr>
        <p:spPr>
          <a:xfrm>
            <a:off x="6301473" y="3501008"/>
            <a:ext cx="70727" cy="72008"/>
          </a:xfrm>
          <a:prstGeom prst="ellipse">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 name="Oval 61"/>
          <p:cNvSpPr/>
          <p:nvPr/>
        </p:nvSpPr>
        <p:spPr>
          <a:xfrm>
            <a:off x="6516216" y="3501008"/>
            <a:ext cx="70727" cy="72008"/>
          </a:xfrm>
          <a:prstGeom prst="ellipse">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3" name="Oval 62"/>
          <p:cNvSpPr/>
          <p:nvPr/>
        </p:nvSpPr>
        <p:spPr>
          <a:xfrm>
            <a:off x="6805529" y="3501008"/>
            <a:ext cx="70727" cy="72008"/>
          </a:xfrm>
          <a:prstGeom prst="ellipse">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4" name="Oval 63"/>
          <p:cNvSpPr/>
          <p:nvPr/>
        </p:nvSpPr>
        <p:spPr>
          <a:xfrm>
            <a:off x="7022834" y="3501008"/>
            <a:ext cx="70727" cy="72008"/>
          </a:xfrm>
          <a:prstGeom prst="ellipse">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5" name="Oval 64"/>
          <p:cNvSpPr/>
          <p:nvPr/>
        </p:nvSpPr>
        <p:spPr>
          <a:xfrm>
            <a:off x="7237577" y="3501008"/>
            <a:ext cx="70727" cy="72008"/>
          </a:xfrm>
          <a:prstGeom prst="ellipse">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6" name="Oval 65"/>
          <p:cNvSpPr/>
          <p:nvPr/>
        </p:nvSpPr>
        <p:spPr>
          <a:xfrm>
            <a:off x="7524328" y="3501008"/>
            <a:ext cx="70727" cy="72008"/>
          </a:xfrm>
          <a:prstGeom prst="ellipse">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7" name="Oval 66"/>
          <p:cNvSpPr/>
          <p:nvPr/>
        </p:nvSpPr>
        <p:spPr>
          <a:xfrm>
            <a:off x="7741633" y="3501008"/>
            <a:ext cx="70727" cy="72008"/>
          </a:xfrm>
          <a:prstGeom prst="ellipse">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8" name="Oval 67"/>
          <p:cNvSpPr/>
          <p:nvPr/>
        </p:nvSpPr>
        <p:spPr>
          <a:xfrm>
            <a:off x="7956376" y="3501008"/>
            <a:ext cx="70727" cy="72008"/>
          </a:xfrm>
          <a:prstGeom prst="ellipse">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9" name="Oval 68"/>
          <p:cNvSpPr/>
          <p:nvPr/>
        </p:nvSpPr>
        <p:spPr>
          <a:xfrm>
            <a:off x="8245689" y="3501008"/>
            <a:ext cx="70727" cy="72008"/>
          </a:xfrm>
          <a:prstGeom prst="ellipse">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0" name="Oval 69"/>
          <p:cNvSpPr/>
          <p:nvPr/>
        </p:nvSpPr>
        <p:spPr>
          <a:xfrm>
            <a:off x="8462994" y="3501008"/>
            <a:ext cx="70727" cy="72008"/>
          </a:xfrm>
          <a:prstGeom prst="ellipse">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1" name="Multiply 70"/>
          <p:cNvSpPr/>
          <p:nvPr/>
        </p:nvSpPr>
        <p:spPr>
          <a:xfrm>
            <a:off x="4714553" y="3555107"/>
            <a:ext cx="217487" cy="233933"/>
          </a:xfrm>
          <a:prstGeom prst="mathMultiply">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72" name="Multiply 71"/>
          <p:cNvSpPr/>
          <p:nvPr/>
        </p:nvSpPr>
        <p:spPr>
          <a:xfrm>
            <a:off x="5148064" y="3573016"/>
            <a:ext cx="217487" cy="233933"/>
          </a:xfrm>
          <a:prstGeom prst="mathMultiply">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73" name="Multiply 72"/>
          <p:cNvSpPr/>
          <p:nvPr/>
        </p:nvSpPr>
        <p:spPr>
          <a:xfrm>
            <a:off x="5580112" y="3573016"/>
            <a:ext cx="217487" cy="233933"/>
          </a:xfrm>
          <a:prstGeom prst="mathMultiply">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74" name="Multiply 73"/>
          <p:cNvSpPr/>
          <p:nvPr/>
        </p:nvSpPr>
        <p:spPr>
          <a:xfrm>
            <a:off x="6081242" y="3573016"/>
            <a:ext cx="217487" cy="233933"/>
          </a:xfrm>
          <a:prstGeom prst="mathMultiply">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75" name="Multiply 74"/>
          <p:cNvSpPr/>
          <p:nvPr/>
        </p:nvSpPr>
        <p:spPr>
          <a:xfrm>
            <a:off x="6514753" y="3590925"/>
            <a:ext cx="217487" cy="233933"/>
          </a:xfrm>
          <a:prstGeom prst="mathMultiply">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76" name="Multiply 75"/>
          <p:cNvSpPr/>
          <p:nvPr/>
        </p:nvSpPr>
        <p:spPr>
          <a:xfrm>
            <a:off x="6946801" y="3590925"/>
            <a:ext cx="217487" cy="233933"/>
          </a:xfrm>
          <a:prstGeom prst="mathMultiply">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77" name="Multiply 76"/>
          <p:cNvSpPr/>
          <p:nvPr/>
        </p:nvSpPr>
        <p:spPr>
          <a:xfrm>
            <a:off x="7355995" y="3573016"/>
            <a:ext cx="217487" cy="233933"/>
          </a:xfrm>
          <a:prstGeom prst="mathMultiply">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78" name="Multiply 77"/>
          <p:cNvSpPr/>
          <p:nvPr/>
        </p:nvSpPr>
        <p:spPr>
          <a:xfrm>
            <a:off x="7789506" y="3590925"/>
            <a:ext cx="217487" cy="233933"/>
          </a:xfrm>
          <a:prstGeom prst="mathMultiply">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79" name="Multiply 78"/>
          <p:cNvSpPr/>
          <p:nvPr/>
        </p:nvSpPr>
        <p:spPr>
          <a:xfrm>
            <a:off x="8221554" y="3590925"/>
            <a:ext cx="217487" cy="233933"/>
          </a:xfrm>
          <a:prstGeom prst="mathMultiply">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80" name="Oval 79"/>
          <p:cNvSpPr/>
          <p:nvPr/>
        </p:nvSpPr>
        <p:spPr>
          <a:xfrm>
            <a:off x="4644008" y="2996952"/>
            <a:ext cx="70727" cy="72008"/>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1" name="Oval 80"/>
          <p:cNvSpPr/>
          <p:nvPr/>
        </p:nvSpPr>
        <p:spPr>
          <a:xfrm>
            <a:off x="4861313" y="2996952"/>
            <a:ext cx="70727" cy="72008"/>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2" name="Oval 81"/>
          <p:cNvSpPr/>
          <p:nvPr/>
        </p:nvSpPr>
        <p:spPr>
          <a:xfrm>
            <a:off x="5077337" y="2996952"/>
            <a:ext cx="70727" cy="72008"/>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3" name="Oval 82"/>
          <p:cNvSpPr/>
          <p:nvPr/>
        </p:nvSpPr>
        <p:spPr>
          <a:xfrm>
            <a:off x="5365369" y="2996952"/>
            <a:ext cx="70727" cy="72008"/>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4" name="Oval 83"/>
          <p:cNvSpPr/>
          <p:nvPr/>
        </p:nvSpPr>
        <p:spPr>
          <a:xfrm>
            <a:off x="5581393" y="2924944"/>
            <a:ext cx="70727" cy="72008"/>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5" name="Oval 84"/>
          <p:cNvSpPr/>
          <p:nvPr/>
        </p:nvSpPr>
        <p:spPr>
          <a:xfrm>
            <a:off x="5797417" y="2924944"/>
            <a:ext cx="70727" cy="72008"/>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6" name="Oval 85"/>
          <p:cNvSpPr/>
          <p:nvPr/>
        </p:nvSpPr>
        <p:spPr>
          <a:xfrm>
            <a:off x="6085449" y="2924944"/>
            <a:ext cx="70727" cy="72008"/>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7" name="Oval 86"/>
          <p:cNvSpPr/>
          <p:nvPr/>
        </p:nvSpPr>
        <p:spPr>
          <a:xfrm>
            <a:off x="6301473" y="2924944"/>
            <a:ext cx="70727" cy="72008"/>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8" name="Oval 87"/>
          <p:cNvSpPr/>
          <p:nvPr/>
        </p:nvSpPr>
        <p:spPr>
          <a:xfrm>
            <a:off x="6517497" y="2852936"/>
            <a:ext cx="70727" cy="72008"/>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9" name="Oval 88"/>
          <p:cNvSpPr/>
          <p:nvPr/>
        </p:nvSpPr>
        <p:spPr>
          <a:xfrm>
            <a:off x="6804248" y="2852936"/>
            <a:ext cx="70727" cy="72008"/>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0" name="Oval 89"/>
          <p:cNvSpPr/>
          <p:nvPr/>
        </p:nvSpPr>
        <p:spPr>
          <a:xfrm>
            <a:off x="7021553" y="2852936"/>
            <a:ext cx="70727" cy="72008"/>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1" name="Oval 90"/>
          <p:cNvSpPr/>
          <p:nvPr/>
        </p:nvSpPr>
        <p:spPr>
          <a:xfrm>
            <a:off x="7237577" y="2852936"/>
            <a:ext cx="70727" cy="72008"/>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2" name="Oval 91"/>
          <p:cNvSpPr/>
          <p:nvPr/>
        </p:nvSpPr>
        <p:spPr>
          <a:xfrm>
            <a:off x="7525609" y="2780928"/>
            <a:ext cx="70727" cy="72008"/>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3" name="Oval 92"/>
          <p:cNvSpPr/>
          <p:nvPr/>
        </p:nvSpPr>
        <p:spPr>
          <a:xfrm>
            <a:off x="7741633" y="2780928"/>
            <a:ext cx="70727" cy="72008"/>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4" name="Oval 93"/>
          <p:cNvSpPr/>
          <p:nvPr/>
        </p:nvSpPr>
        <p:spPr>
          <a:xfrm>
            <a:off x="7957657" y="2780928"/>
            <a:ext cx="70727" cy="72008"/>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5" name="Oval 94"/>
          <p:cNvSpPr/>
          <p:nvPr/>
        </p:nvSpPr>
        <p:spPr>
          <a:xfrm>
            <a:off x="8173681" y="2708920"/>
            <a:ext cx="70727" cy="72008"/>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6" name="Oval 95"/>
          <p:cNvSpPr/>
          <p:nvPr/>
        </p:nvSpPr>
        <p:spPr>
          <a:xfrm>
            <a:off x="8461713" y="2708920"/>
            <a:ext cx="70727" cy="72008"/>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7" name="Multiply 96"/>
          <p:cNvSpPr/>
          <p:nvPr/>
        </p:nvSpPr>
        <p:spPr>
          <a:xfrm>
            <a:off x="4716016" y="2763019"/>
            <a:ext cx="217487" cy="233933"/>
          </a:xfrm>
          <a:prstGeom prst="mathMultiply">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98" name="Multiply 97"/>
          <p:cNvSpPr/>
          <p:nvPr/>
        </p:nvSpPr>
        <p:spPr>
          <a:xfrm>
            <a:off x="5146601" y="2763019"/>
            <a:ext cx="217487" cy="233933"/>
          </a:xfrm>
          <a:prstGeom prst="mathMultiply">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99" name="Multiply 98"/>
          <p:cNvSpPr/>
          <p:nvPr/>
        </p:nvSpPr>
        <p:spPr>
          <a:xfrm>
            <a:off x="5578649" y="2708920"/>
            <a:ext cx="217487" cy="233933"/>
          </a:xfrm>
          <a:prstGeom prst="mathMultiply">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100" name="Multiply 99"/>
          <p:cNvSpPr/>
          <p:nvPr/>
        </p:nvSpPr>
        <p:spPr>
          <a:xfrm>
            <a:off x="6082705" y="2708920"/>
            <a:ext cx="217487" cy="233933"/>
          </a:xfrm>
          <a:prstGeom prst="mathMultiply">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101" name="Multiply 100"/>
          <p:cNvSpPr/>
          <p:nvPr/>
        </p:nvSpPr>
        <p:spPr>
          <a:xfrm>
            <a:off x="6514753" y="2619003"/>
            <a:ext cx="217487" cy="233933"/>
          </a:xfrm>
          <a:prstGeom prst="mathMultiply">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102" name="Multiply 101"/>
          <p:cNvSpPr/>
          <p:nvPr/>
        </p:nvSpPr>
        <p:spPr>
          <a:xfrm>
            <a:off x="6946801" y="2564904"/>
            <a:ext cx="217487" cy="233933"/>
          </a:xfrm>
          <a:prstGeom prst="mathMultiply">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103" name="Multiply 102"/>
          <p:cNvSpPr/>
          <p:nvPr/>
        </p:nvSpPr>
        <p:spPr>
          <a:xfrm>
            <a:off x="7378849" y="2546995"/>
            <a:ext cx="217487" cy="233933"/>
          </a:xfrm>
          <a:prstGeom prst="mathMultiply">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104" name="Multiply 103"/>
          <p:cNvSpPr/>
          <p:nvPr/>
        </p:nvSpPr>
        <p:spPr>
          <a:xfrm>
            <a:off x="7810897" y="2492896"/>
            <a:ext cx="217487" cy="233933"/>
          </a:xfrm>
          <a:prstGeom prst="mathMultiply">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105" name="Multiply 104"/>
          <p:cNvSpPr/>
          <p:nvPr/>
        </p:nvSpPr>
        <p:spPr>
          <a:xfrm>
            <a:off x="8242945" y="2420888"/>
            <a:ext cx="217487" cy="233933"/>
          </a:xfrm>
          <a:prstGeom prst="mathMultiply">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106" name="Up-Down Arrow 105"/>
          <p:cNvSpPr/>
          <p:nvPr/>
        </p:nvSpPr>
        <p:spPr>
          <a:xfrm>
            <a:off x="4788024" y="3068960"/>
            <a:ext cx="45719" cy="362074"/>
          </a:xfrm>
          <a:prstGeom prst="upDownArrow">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7" name="Up-Down Arrow 106"/>
          <p:cNvSpPr/>
          <p:nvPr/>
        </p:nvSpPr>
        <p:spPr>
          <a:xfrm>
            <a:off x="5246361" y="3068960"/>
            <a:ext cx="45719" cy="362074"/>
          </a:xfrm>
          <a:prstGeom prst="upDownArrow">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8" name="Up-Down Arrow 107"/>
          <p:cNvSpPr/>
          <p:nvPr/>
        </p:nvSpPr>
        <p:spPr>
          <a:xfrm>
            <a:off x="5678409" y="3066926"/>
            <a:ext cx="45719" cy="362074"/>
          </a:xfrm>
          <a:prstGeom prst="upDownArrow">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9" name="Up-Down Arrow 108"/>
          <p:cNvSpPr/>
          <p:nvPr/>
        </p:nvSpPr>
        <p:spPr>
          <a:xfrm>
            <a:off x="6182465" y="3068960"/>
            <a:ext cx="45719" cy="362074"/>
          </a:xfrm>
          <a:prstGeom prst="upDownArrow">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0" name="Up-Down Arrow 109"/>
          <p:cNvSpPr/>
          <p:nvPr/>
        </p:nvSpPr>
        <p:spPr>
          <a:xfrm>
            <a:off x="6588224" y="2996952"/>
            <a:ext cx="45719" cy="434082"/>
          </a:xfrm>
          <a:prstGeom prst="upDownArrow">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1" name="Up-Down Arrow 110"/>
          <p:cNvSpPr/>
          <p:nvPr/>
        </p:nvSpPr>
        <p:spPr>
          <a:xfrm>
            <a:off x="7046561" y="2996952"/>
            <a:ext cx="45719" cy="434082"/>
          </a:xfrm>
          <a:prstGeom prst="upDownArrow">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2" name="Up-Down Arrow 111"/>
          <p:cNvSpPr/>
          <p:nvPr/>
        </p:nvSpPr>
        <p:spPr>
          <a:xfrm>
            <a:off x="7452320" y="2994918"/>
            <a:ext cx="45719" cy="434082"/>
          </a:xfrm>
          <a:prstGeom prst="upDownArrow">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3" name="Up-Down Arrow 112"/>
          <p:cNvSpPr/>
          <p:nvPr/>
        </p:nvSpPr>
        <p:spPr>
          <a:xfrm>
            <a:off x="7884368" y="2924944"/>
            <a:ext cx="45719" cy="504056"/>
          </a:xfrm>
          <a:prstGeom prst="upDownArrow">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4" name="Up-Down Arrow 113"/>
          <p:cNvSpPr/>
          <p:nvPr/>
        </p:nvSpPr>
        <p:spPr>
          <a:xfrm>
            <a:off x="8316416" y="2798837"/>
            <a:ext cx="45719" cy="630163"/>
          </a:xfrm>
          <a:prstGeom prst="upDownArrow">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5" name="TextBox 114"/>
          <p:cNvSpPr txBox="1"/>
          <p:nvPr/>
        </p:nvSpPr>
        <p:spPr>
          <a:xfrm>
            <a:off x="322263" y="3933056"/>
            <a:ext cx="1657449" cy="584775"/>
          </a:xfrm>
          <a:prstGeom prst="rect">
            <a:avLst/>
          </a:prstGeom>
          <a:noFill/>
        </p:spPr>
        <p:txBody>
          <a:bodyPr wrap="square" rtlCol="0">
            <a:spAutoFit/>
          </a:bodyPr>
          <a:lstStyle/>
          <a:p>
            <a:r>
              <a:rPr lang="en-GB" sz="1600" b="1" dirty="0" smtClean="0">
                <a:latin typeface="Tw Cen MT Condensed" panose="020B0606020104020203" pitchFamily="34" charset="0"/>
              </a:rPr>
              <a:t>PROGRESSION 1: Passing gates</a:t>
            </a:r>
            <a:endParaRPr lang="en-GB" sz="1600" b="1" dirty="0">
              <a:latin typeface="Tw Cen MT Condensed" panose="020B0606020104020203" pitchFamily="34" charset="0"/>
            </a:endParaRPr>
          </a:p>
        </p:txBody>
      </p:sp>
      <p:pic>
        <p:nvPicPr>
          <p:cNvPr id="116" name="Picture 4" descr="Image result for disc cone"/>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2400" t="19027" r="1520" b="19738"/>
          <a:stretch/>
        </p:blipFill>
        <p:spPr bwMode="auto">
          <a:xfrm>
            <a:off x="1835696" y="4005064"/>
            <a:ext cx="359302" cy="228997"/>
          </a:xfrm>
          <a:prstGeom prst="rect">
            <a:avLst/>
          </a:prstGeom>
          <a:noFill/>
          <a:extLst>
            <a:ext uri="{909E8E84-426E-40DD-AFC4-6F175D3DCCD1}">
              <a14:hiddenFill xmlns:a14="http://schemas.microsoft.com/office/drawing/2010/main">
                <a:solidFill>
                  <a:srgbClr val="FFFFFF"/>
                </a:solidFill>
              </a14:hiddenFill>
            </a:ext>
          </a:extLst>
        </p:spPr>
      </p:pic>
      <p:pic>
        <p:nvPicPr>
          <p:cNvPr id="117" name="Picture 4" descr="Image result for disc cone"/>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2400" t="19027" r="1520" b="19738"/>
          <a:stretch/>
        </p:blipFill>
        <p:spPr bwMode="auto">
          <a:xfrm>
            <a:off x="2628522" y="4005064"/>
            <a:ext cx="359302" cy="228997"/>
          </a:xfrm>
          <a:prstGeom prst="rect">
            <a:avLst/>
          </a:prstGeom>
          <a:noFill/>
          <a:extLst>
            <a:ext uri="{909E8E84-426E-40DD-AFC4-6F175D3DCCD1}">
              <a14:hiddenFill xmlns:a14="http://schemas.microsoft.com/office/drawing/2010/main">
                <a:solidFill>
                  <a:srgbClr val="FFFFFF"/>
                </a:solidFill>
              </a14:hiddenFill>
            </a:ext>
          </a:extLst>
        </p:spPr>
      </p:pic>
      <p:sp>
        <p:nvSpPr>
          <p:cNvPr id="118" name="Multiply 117"/>
          <p:cNvSpPr/>
          <p:nvPr/>
        </p:nvSpPr>
        <p:spPr>
          <a:xfrm>
            <a:off x="2266281" y="3627115"/>
            <a:ext cx="217487" cy="233933"/>
          </a:xfrm>
          <a:prstGeom prst="mathMultiply">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119" name="Multiply 118"/>
          <p:cNvSpPr/>
          <p:nvPr/>
        </p:nvSpPr>
        <p:spPr>
          <a:xfrm>
            <a:off x="2267744" y="4419203"/>
            <a:ext cx="217487" cy="233933"/>
          </a:xfrm>
          <a:prstGeom prst="mathMultiply">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120" name="Up-Down Arrow 119"/>
          <p:cNvSpPr/>
          <p:nvPr/>
        </p:nvSpPr>
        <p:spPr>
          <a:xfrm>
            <a:off x="2339752" y="3933056"/>
            <a:ext cx="45719" cy="362074"/>
          </a:xfrm>
          <a:prstGeom prst="upDownArrow">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1" name="TextBox 120"/>
          <p:cNvSpPr txBox="1"/>
          <p:nvPr/>
        </p:nvSpPr>
        <p:spPr>
          <a:xfrm>
            <a:off x="3706639" y="3933056"/>
            <a:ext cx="1657449" cy="584775"/>
          </a:xfrm>
          <a:prstGeom prst="rect">
            <a:avLst/>
          </a:prstGeom>
          <a:noFill/>
        </p:spPr>
        <p:txBody>
          <a:bodyPr wrap="square" rtlCol="0">
            <a:spAutoFit/>
          </a:bodyPr>
          <a:lstStyle/>
          <a:p>
            <a:r>
              <a:rPr lang="en-GB" sz="1600" b="1" dirty="0" smtClean="0">
                <a:latin typeface="Tw Cen MT Condensed" panose="020B0606020104020203" pitchFamily="34" charset="0"/>
              </a:rPr>
              <a:t>PROGRESSION 2: </a:t>
            </a:r>
          </a:p>
          <a:p>
            <a:r>
              <a:rPr lang="en-GB" sz="1600" b="1" dirty="0" smtClean="0">
                <a:latin typeface="Tw Cen MT Condensed" panose="020B0606020104020203" pitchFamily="34" charset="0"/>
              </a:rPr>
              <a:t>Make it competitive!</a:t>
            </a:r>
            <a:endParaRPr lang="en-GB" sz="1600" b="1" dirty="0">
              <a:latin typeface="Tw Cen MT Condensed" panose="020B0606020104020203" pitchFamily="34" charset="0"/>
            </a:endParaRPr>
          </a:p>
        </p:txBody>
      </p:sp>
      <p:pic>
        <p:nvPicPr>
          <p:cNvPr id="122" name="Picture 7"/>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22193" t="32285" r="55112" b="14795"/>
          <a:stretch/>
        </p:blipFill>
        <p:spPr bwMode="auto">
          <a:xfrm>
            <a:off x="5652120" y="3892452"/>
            <a:ext cx="525059" cy="6886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3" name="TextBox 122"/>
          <p:cNvSpPr txBox="1"/>
          <p:nvPr/>
        </p:nvSpPr>
        <p:spPr>
          <a:xfrm>
            <a:off x="6082010" y="3933056"/>
            <a:ext cx="2594446" cy="584775"/>
          </a:xfrm>
          <a:prstGeom prst="rect">
            <a:avLst/>
          </a:prstGeom>
          <a:noFill/>
        </p:spPr>
        <p:txBody>
          <a:bodyPr wrap="square" rtlCol="0">
            <a:spAutoFit/>
          </a:bodyPr>
          <a:lstStyle/>
          <a:p>
            <a:pPr algn="ctr"/>
            <a:r>
              <a:rPr lang="en-GB" sz="1600" b="1" dirty="0" smtClean="0">
                <a:solidFill>
                  <a:srgbClr val="FF0000"/>
                </a:solidFill>
                <a:latin typeface="Tw Cen MT Condensed" panose="020B0606020104020203" pitchFamily="34" charset="0"/>
              </a:rPr>
              <a:t>“How many passes can you do in 1 minute?! Go!”</a:t>
            </a:r>
            <a:endParaRPr lang="en-GB" sz="1600" b="1" dirty="0">
              <a:solidFill>
                <a:srgbClr val="FF0000"/>
              </a:solidFill>
              <a:latin typeface="Tw Cen MT Condensed" panose="020B0606020104020203" pitchFamily="34" charset="0"/>
            </a:endParaRPr>
          </a:p>
        </p:txBody>
      </p:sp>
      <p:sp>
        <p:nvSpPr>
          <p:cNvPr id="124" name="TextBox 69"/>
          <p:cNvSpPr txBox="1">
            <a:spLocks noChangeArrowheads="1"/>
          </p:cNvSpPr>
          <p:nvPr/>
        </p:nvSpPr>
        <p:spPr bwMode="auto">
          <a:xfrm>
            <a:off x="179512" y="4721076"/>
            <a:ext cx="4321051" cy="206210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marL="342900" indent="-342900"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1600" u="sng" dirty="0" smtClean="0">
                <a:latin typeface="Tw Cen MT Condensed" pitchFamily="34" charset="0"/>
              </a:rPr>
              <a:t>3. Battleships!</a:t>
            </a:r>
          </a:p>
          <a:p>
            <a:pPr eaLnBrk="1" hangingPunct="1">
              <a:spcBef>
                <a:spcPct val="0"/>
              </a:spcBef>
              <a:buFontTx/>
              <a:buNone/>
            </a:pPr>
            <a:endParaRPr lang="en-GB" altLang="en-US" sz="1600" u="sng" dirty="0" smtClean="0">
              <a:latin typeface="Tw Cen MT Condensed" pitchFamily="34" charset="0"/>
            </a:endParaRPr>
          </a:p>
          <a:p>
            <a:pPr eaLnBrk="1" hangingPunct="1">
              <a:spcBef>
                <a:spcPct val="0"/>
              </a:spcBef>
              <a:buFontTx/>
              <a:buNone/>
            </a:pPr>
            <a:r>
              <a:rPr lang="en-GB" altLang="en-US" sz="1600" dirty="0" smtClean="0">
                <a:latin typeface="Tw Cen MT Condensed" pitchFamily="34" charset="0"/>
              </a:rPr>
              <a:t>The first child to sink all</a:t>
            </a:r>
          </a:p>
          <a:p>
            <a:pPr eaLnBrk="1" hangingPunct="1">
              <a:spcBef>
                <a:spcPct val="0"/>
              </a:spcBef>
              <a:buFontTx/>
              <a:buNone/>
            </a:pPr>
            <a:r>
              <a:rPr lang="en-GB" altLang="en-US" sz="1600" dirty="0" smtClean="0">
                <a:latin typeface="Tw Cen MT Condensed" pitchFamily="34" charset="0"/>
              </a:rPr>
              <a:t>4 ships wins!</a:t>
            </a:r>
          </a:p>
          <a:p>
            <a:pPr eaLnBrk="1" hangingPunct="1">
              <a:spcBef>
                <a:spcPct val="0"/>
              </a:spcBef>
              <a:buFontTx/>
              <a:buNone/>
            </a:pPr>
            <a:endParaRPr lang="en-GB" altLang="en-US" sz="1600" dirty="0" smtClean="0">
              <a:latin typeface="Tw Cen MT Condensed" pitchFamily="34" charset="0"/>
            </a:endParaRPr>
          </a:p>
          <a:p>
            <a:pPr eaLnBrk="1" hangingPunct="1">
              <a:spcBef>
                <a:spcPct val="0"/>
              </a:spcBef>
              <a:buFontTx/>
              <a:buNone/>
            </a:pPr>
            <a:r>
              <a:rPr lang="en-GB" altLang="en-US" sz="1600" b="1" i="1" u="sng" dirty="0" smtClean="0">
                <a:latin typeface="Tw Cen MT Condensed" pitchFamily="34" charset="0"/>
              </a:rPr>
              <a:t>M/A to take aim from</a:t>
            </a:r>
          </a:p>
          <a:p>
            <a:pPr eaLnBrk="1" hangingPunct="1">
              <a:spcBef>
                <a:spcPct val="0"/>
              </a:spcBef>
              <a:buFontTx/>
              <a:buNone/>
            </a:pPr>
            <a:r>
              <a:rPr lang="en-GB" altLang="en-US" sz="1600" b="1" i="1" u="sng" dirty="0">
                <a:latin typeface="Tw Cen MT Condensed" pitchFamily="34" charset="0"/>
              </a:rPr>
              <a:t>f</a:t>
            </a:r>
            <a:r>
              <a:rPr lang="en-GB" altLang="en-US" sz="1600" b="1" i="1" u="sng" dirty="0" smtClean="0">
                <a:latin typeface="Tw Cen MT Condensed" pitchFamily="34" charset="0"/>
              </a:rPr>
              <a:t>urther away, L/A to move</a:t>
            </a:r>
          </a:p>
          <a:p>
            <a:pPr eaLnBrk="1" hangingPunct="1">
              <a:spcBef>
                <a:spcPct val="0"/>
              </a:spcBef>
              <a:buFontTx/>
              <a:buNone/>
            </a:pPr>
            <a:r>
              <a:rPr lang="en-GB" altLang="en-US" sz="1600" b="1" i="1" u="sng" dirty="0" smtClean="0">
                <a:latin typeface="Tw Cen MT Condensed" pitchFamily="34" charset="0"/>
              </a:rPr>
              <a:t>closer</a:t>
            </a:r>
            <a:endParaRPr lang="en-GB" altLang="en-US" sz="1600" b="1" i="1" u="sng" dirty="0">
              <a:latin typeface="Tw Cen MT Condensed" pitchFamily="34" charset="0"/>
            </a:endParaRPr>
          </a:p>
        </p:txBody>
      </p:sp>
      <p:sp>
        <p:nvSpPr>
          <p:cNvPr id="125" name="TextBox 69"/>
          <p:cNvSpPr txBox="1">
            <a:spLocks noChangeArrowheads="1"/>
          </p:cNvSpPr>
          <p:nvPr/>
        </p:nvSpPr>
        <p:spPr bwMode="auto">
          <a:xfrm>
            <a:off x="4643437" y="4725144"/>
            <a:ext cx="4321051" cy="206210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marL="342900" indent="-342900"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1600" u="sng" dirty="0">
                <a:latin typeface="Tw Cen MT Condensed" pitchFamily="34" charset="0"/>
              </a:rPr>
              <a:t>4</a:t>
            </a:r>
            <a:r>
              <a:rPr lang="en-GB" altLang="en-US" sz="1600" u="sng" dirty="0" smtClean="0">
                <a:latin typeface="Tw Cen MT Condensed" pitchFamily="34" charset="0"/>
              </a:rPr>
              <a:t>. Passing Gates!</a:t>
            </a:r>
          </a:p>
          <a:p>
            <a:pPr eaLnBrk="1" hangingPunct="1">
              <a:spcBef>
                <a:spcPct val="0"/>
              </a:spcBef>
              <a:buFontTx/>
              <a:buNone/>
            </a:pPr>
            <a:endParaRPr lang="en-GB" altLang="en-US" sz="1600" u="sng" dirty="0">
              <a:latin typeface="Tw Cen MT Condensed" pitchFamily="34" charset="0"/>
            </a:endParaRPr>
          </a:p>
          <a:p>
            <a:pPr eaLnBrk="1" hangingPunct="1">
              <a:spcBef>
                <a:spcPct val="0"/>
              </a:spcBef>
              <a:buFontTx/>
              <a:buNone/>
            </a:pPr>
            <a:r>
              <a:rPr lang="en-GB" altLang="en-US" sz="1600" b="1" i="1" u="sng" dirty="0" smtClean="0">
                <a:latin typeface="Tw Cen MT Condensed" pitchFamily="34" charset="0"/>
              </a:rPr>
              <a:t>Pair children by ability.</a:t>
            </a:r>
          </a:p>
          <a:p>
            <a:pPr eaLnBrk="1" hangingPunct="1">
              <a:spcBef>
                <a:spcPct val="0"/>
              </a:spcBef>
              <a:buFontTx/>
              <a:buNone/>
            </a:pPr>
            <a:r>
              <a:rPr lang="en-GB" altLang="en-US" sz="1600" dirty="0" smtClean="0">
                <a:latin typeface="Tw Cen MT Condensed" pitchFamily="34" charset="0"/>
              </a:rPr>
              <a:t>Children must pass through the</a:t>
            </a:r>
          </a:p>
          <a:p>
            <a:pPr eaLnBrk="1" hangingPunct="1">
              <a:spcBef>
                <a:spcPct val="0"/>
              </a:spcBef>
              <a:buFontTx/>
              <a:buNone/>
            </a:pPr>
            <a:r>
              <a:rPr lang="en-GB" altLang="en-US" sz="1600" dirty="0" smtClean="0">
                <a:latin typeface="Tw Cen MT Condensed" pitchFamily="34" charset="0"/>
              </a:rPr>
              <a:t>gates, then dribble and find</a:t>
            </a:r>
          </a:p>
          <a:p>
            <a:pPr eaLnBrk="1" hangingPunct="1">
              <a:spcBef>
                <a:spcPct val="0"/>
              </a:spcBef>
              <a:buFontTx/>
              <a:buNone/>
            </a:pPr>
            <a:r>
              <a:rPr lang="en-GB" altLang="en-US" sz="1600" dirty="0" smtClean="0">
                <a:latin typeface="Tw Cen MT Condensed" pitchFamily="34" charset="0"/>
              </a:rPr>
              <a:t>another one!</a:t>
            </a:r>
          </a:p>
          <a:p>
            <a:pPr eaLnBrk="1" hangingPunct="1">
              <a:spcBef>
                <a:spcPct val="0"/>
              </a:spcBef>
              <a:buFontTx/>
              <a:buNone/>
            </a:pPr>
            <a:endParaRPr lang="en-GB" altLang="en-US" sz="1600" dirty="0" smtClean="0">
              <a:latin typeface="Tw Cen MT Condensed" pitchFamily="34" charset="0"/>
            </a:endParaRPr>
          </a:p>
          <a:p>
            <a:pPr eaLnBrk="1" hangingPunct="1">
              <a:spcBef>
                <a:spcPct val="0"/>
              </a:spcBef>
              <a:buFontTx/>
              <a:buNone/>
            </a:pPr>
            <a:r>
              <a:rPr lang="en-GB" altLang="en-US" sz="1600" b="1" dirty="0" smtClean="0">
                <a:latin typeface="Tw Cen MT Condensed" pitchFamily="34" charset="0"/>
              </a:rPr>
              <a:t>PROGRESSION - </a:t>
            </a:r>
            <a:r>
              <a:rPr lang="en-GB" altLang="en-US" sz="1600" dirty="0" smtClean="0">
                <a:latin typeface="Tw Cen MT Condensed" pitchFamily="34" charset="0"/>
              </a:rPr>
              <a:t> </a:t>
            </a:r>
            <a:endParaRPr lang="en-GB" altLang="en-US" sz="1600" dirty="0">
              <a:latin typeface="Tw Cen MT Condensed" pitchFamily="34" charset="0"/>
            </a:endParaRPr>
          </a:p>
        </p:txBody>
      </p:sp>
      <p:sp>
        <p:nvSpPr>
          <p:cNvPr id="126" name="Oval 125"/>
          <p:cNvSpPr/>
          <p:nvPr/>
        </p:nvSpPr>
        <p:spPr>
          <a:xfrm>
            <a:off x="3059832" y="6381328"/>
            <a:ext cx="216024" cy="144016"/>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122" name="Picture 2" descr="Image result for football 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013922" y="6157071"/>
            <a:ext cx="303736" cy="291587"/>
          </a:xfrm>
          <a:prstGeom prst="rect">
            <a:avLst/>
          </a:prstGeom>
          <a:noFill/>
          <a:extLst>
            <a:ext uri="{909E8E84-426E-40DD-AFC4-6F175D3DCCD1}">
              <a14:hiddenFill xmlns:a14="http://schemas.microsoft.com/office/drawing/2010/main">
                <a:solidFill>
                  <a:srgbClr val="FFFFFF"/>
                </a:solidFill>
              </a14:hiddenFill>
            </a:ext>
          </a:extLst>
        </p:spPr>
      </p:pic>
      <p:sp>
        <p:nvSpPr>
          <p:cNvPr id="127" name="Isosceles Triangle 126"/>
          <p:cNvSpPr/>
          <p:nvPr/>
        </p:nvSpPr>
        <p:spPr>
          <a:xfrm>
            <a:off x="2088818" y="4869160"/>
            <a:ext cx="250934" cy="288032"/>
          </a:xfrm>
          <a:prstGeom prst="triangl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9" name="Isosceles Triangle 128"/>
          <p:cNvSpPr/>
          <p:nvPr/>
        </p:nvSpPr>
        <p:spPr>
          <a:xfrm>
            <a:off x="2699792" y="4869160"/>
            <a:ext cx="250934" cy="288032"/>
          </a:xfrm>
          <a:prstGeom prst="triangl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0" name="Isosceles Triangle 129"/>
          <p:cNvSpPr/>
          <p:nvPr/>
        </p:nvSpPr>
        <p:spPr>
          <a:xfrm>
            <a:off x="3347864" y="4869160"/>
            <a:ext cx="250934" cy="288032"/>
          </a:xfrm>
          <a:prstGeom prst="triangl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1" name="Isosceles Triangle 130"/>
          <p:cNvSpPr/>
          <p:nvPr/>
        </p:nvSpPr>
        <p:spPr>
          <a:xfrm>
            <a:off x="3961026" y="4869160"/>
            <a:ext cx="250934" cy="288032"/>
          </a:xfrm>
          <a:prstGeom prst="triangl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32" name="Picture 3"/>
          <p:cNvPicPr>
            <a:picLocks noChangeAspect="1" noChangeArrowheads="1"/>
          </p:cNvPicPr>
          <p:nvPr/>
        </p:nvPicPr>
        <p:blipFill rotWithShape="1">
          <a:blip r:embed="rId11" cstate="print">
            <a:extLst>
              <a:ext uri="{28A0092B-C50C-407E-A947-70E740481C1C}">
                <a14:useLocalDpi xmlns:a14="http://schemas.microsoft.com/office/drawing/2010/main" val="0"/>
              </a:ext>
            </a:extLst>
          </a:blip>
          <a:srcRect l="26097" t="46393" r="59247" b="29620"/>
          <a:stretch/>
        </p:blipFill>
        <p:spPr bwMode="auto">
          <a:xfrm>
            <a:off x="3745255" y="6067186"/>
            <a:ext cx="682476" cy="628283"/>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133" name="TextBox 132"/>
          <p:cNvSpPr txBox="1"/>
          <p:nvPr/>
        </p:nvSpPr>
        <p:spPr>
          <a:xfrm>
            <a:off x="5076056" y="6186790"/>
            <a:ext cx="3707905" cy="584775"/>
          </a:xfrm>
          <a:prstGeom prst="rect">
            <a:avLst/>
          </a:prstGeom>
          <a:noFill/>
        </p:spPr>
        <p:txBody>
          <a:bodyPr wrap="square" rtlCol="0">
            <a:spAutoFit/>
          </a:bodyPr>
          <a:lstStyle/>
          <a:p>
            <a:pPr algn="ctr"/>
            <a:r>
              <a:rPr lang="en-GB" sz="1600" b="1" dirty="0" smtClean="0">
                <a:solidFill>
                  <a:srgbClr val="FF0000"/>
                </a:solidFill>
                <a:latin typeface="Tw Cen MT Condensed" panose="020B0606020104020203" pitchFamily="34" charset="0"/>
              </a:rPr>
              <a:t>“How many passes can you</a:t>
            </a:r>
          </a:p>
          <a:p>
            <a:pPr algn="ctr"/>
            <a:r>
              <a:rPr lang="en-GB" sz="1600" b="1" dirty="0" smtClean="0">
                <a:solidFill>
                  <a:srgbClr val="FF0000"/>
                </a:solidFill>
                <a:latin typeface="Tw Cen MT Condensed" panose="020B0606020104020203" pitchFamily="34" charset="0"/>
              </a:rPr>
              <a:t> do in 1 minute?! Go!”</a:t>
            </a:r>
            <a:endParaRPr lang="en-GB" sz="1600" b="1" dirty="0">
              <a:solidFill>
                <a:srgbClr val="FF0000"/>
              </a:solidFill>
              <a:latin typeface="Tw Cen MT Condensed" panose="020B0606020104020203" pitchFamily="34" charset="0"/>
            </a:endParaRPr>
          </a:p>
        </p:txBody>
      </p:sp>
      <p:pic>
        <p:nvPicPr>
          <p:cNvPr id="134" name="Picture 7"/>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22193" t="32285" r="55112" b="14795"/>
          <a:stretch/>
        </p:blipFill>
        <p:spPr bwMode="auto">
          <a:xfrm>
            <a:off x="8176511" y="6052692"/>
            <a:ext cx="525059" cy="6886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8" name="Rectangle 127"/>
          <p:cNvSpPr/>
          <p:nvPr/>
        </p:nvSpPr>
        <p:spPr>
          <a:xfrm>
            <a:off x="6732241" y="4797151"/>
            <a:ext cx="2160240" cy="115212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6" name="Oval 135"/>
          <p:cNvSpPr/>
          <p:nvPr/>
        </p:nvSpPr>
        <p:spPr>
          <a:xfrm>
            <a:off x="6804248" y="4869160"/>
            <a:ext cx="70727" cy="72008"/>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7" name="Oval 136"/>
          <p:cNvSpPr/>
          <p:nvPr/>
        </p:nvSpPr>
        <p:spPr>
          <a:xfrm>
            <a:off x="7093561" y="5157192"/>
            <a:ext cx="70727" cy="72008"/>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8" name="Oval 137"/>
          <p:cNvSpPr/>
          <p:nvPr/>
        </p:nvSpPr>
        <p:spPr>
          <a:xfrm>
            <a:off x="8677737" y="5733256"/>
            <a:ext cx="70727" cy="72008"/>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9" name="Oval 138"/>
          <p:cNvSpPr/>
          <p:nvPr/>
        </p:nvSpPr>
        <p:spPr>
          <a:xfrm>
            <a:off x="8677737" y="5301208"/>
            <a:ext cx="70727" cy="72008"/>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0" name="Oval 139"/>
          <p:cNvSpPr/>
          <p:nvPr/>
        </p:nvSpPr>
        <p:spPr>
          <a:xfrm>
            <a:off x="7308304" y="5733256"/>
            <a:ext cx="70727" cy="72008"/>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1" name="Oval 140"/>
          <p:cNvSpPr/>
          <p:nvPr/>
        </p:nvSpPr>
        <p:spPr>
          <a:xfrm>
            <a:off x="6804248" y="5733256"/>
            <a:ext cx="70727" cy="72008"/>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2" name="Oval 141"/>
          <p:cNvSpPr/>
          <p:nvPr/>
        </p:nvSpPr>
        <p:spPr>
          <a:xfrm>
            <a:off x="7452320" y="4869160"/>
            <a:ext cx="70727" cy="72008"/>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3" name="Oval 142"/>
          <p:cNvSpPr/>
          <p:nvPr/>
        </p:nvSpPr>
        <p:spPr>
          <a:xfrm>
            <a:off x="7452320" y="5085184"/>
            <a:ext cx="70727" cy="72008"/>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4" name="Oval 143"/>
          <p:cNvSpPr/>
          <p:nvPr/>
        </p:nvSpPr>
        <p:spPr>
          <a:xfrm>
            <a:off x="8389705" y="5589240"/>
            <a:ext cx="70727" cy="72008"/>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5" name="Oval 144"/>
          <p:cNvSpPr/>
          <p:nvPr/>
        </p:nvSpPr>
        <p:spPr>
          <a:xfrm>
            <a:off x="8101673" y="5661248"/>
            <a:ext cx="70727" cy="72008"/>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6" name="Oval 145"/>
          <p:cNvSpPr/>
          <p:nvPr/>
        </p:nvSpPr>
        <p:spPr>
          <a:xfrm>
            <a:off x="8677737" y="5085184"/>
            <a:ext cx="70727" cy="72008"/>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7" name="Oval 146"/>
          <p:cNvSpPr/>
          <p:nvPr/>
        </p:nvSpPr>
        <p:spPr>
          <a:xfrm>
            <a:off x="8460432" y="4941168"/>
            <a:ext cx="70727" cy="72008"/>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8" name="Oval 147"/>
          <p:cNvSpPr/>
          <p:nvPr/>
        </p:nvSpPr>
        <p:spPr>
          <a:xfrm>
            <a:off x="6877537" y="5373216"/>
            <a:ext cx="70727" cy="72008"/>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9" name="Oval 148"/>
          <p:cNvSpPr/>
          <p:nvPr/>
        </p:nvSpPr>
        <p:spPr>
          <a:xfrm>
            <a:off x="6876256" y="5525616"/>
            <a:ext cx="70727" cy="72008"/>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0" name="Oval 149"/>
          <p:cNvSpPr/>
          <p:nvPr/>
        </p:nvSpPr>
        <p:spPr>
          <a:xfrm>
            <a:off x="7885649" y="5085184"/>
            <a:ext cx="70727" cy="72008"/>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1" name="Oval 150"/>
          <p:cNvSpPr/>
          <p:nvPr/>
        </p:nvSpPr>
        <p:spPr>
          <a:xfrm>
            <a:off x="8028384" y="5157192"/>
            <a:ext cx="70727" cy="72008"/>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2" name="Oval 151"/>
          <p:cNvSpPr/>
          <p:nvPr/>
        </p:nvSpPr>
        <p:spPr>
          <a:xfrm>
            <a:off x="7525609" y="5517232"/>
            <a:ext cx="70727" cy="72008"/>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3" name="Oval 152"/>
          <p:cNvSpPr/>
          <p:nvPr/>
        </p:nvSpPr>
        <p:spPr>
          <a:xfrm>
            <a:off x="7669625" y="5661248"/>
            <a:ext cx="70727" cy="72008"/>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86545437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p:cNvSpPr>
          <p:nvPr/>
        </p:nvSpPr>
        <p:spPr bwMode="auto">
          <a:xfrm>
            <a:off x="179388" y="725488"/>
            <a:ext cx="3240087" cy="1152525"/>
          </a:xfrm>
          <a:prstGeom prst="rect">
            <a:avLst/>
          </a:prstGeom>
          <a:solidFill>
            <a:schemeClr val="tx2">
              <a:lumMod val="40000"/>
              <a:lumOff val="60000"/>
            </a:schemeClr>
          </a:solidFill>
          <a:ln w="9525">
            <a:solidFill>
              <a:schemeClr val="tx1"/>
            </a:solidFill>
            <a:miter lim="800000"/>
            <a:headEnd/>
            <a:tailEnd/>
          </a:ln>
        </p:spPr>
        <p:txBody>
          <a:bodyPr>
            <a:normAutofit fontScale="92500" lnSpcReduction="20000"/>
          </a:bodyPr>
          <a:lstStyle/>
          <a:p>
            <a:pPr marL="342900" indent="-342900" fontAlgn="auto">
              <a:spcBef>
                <a:spcPct val="20000"/>
              </a:spcBef>
              <a:spcAft>
                <a:spcPts val="0"/>
              </a:spcAft>
              <a:buFont typeface="Arial" pitchFamily="34" charset="0"/>
              <a:buNone/>
              <a:defRPr/>
            </a:pPr>
            <a:r>
              <a:rPr lang="en-GB" sz="1400" b="1" u="sng" dirty="0">
                <a:latin typeface="Tw Cen MT Condensed" panose="020B0606020104020203" pitchFamily="34" charset="0"/>
                <a:cs typeface="+mn-cs"/>
              </a:rPr>
              <a:t>Learning Objectives:</a:t>
            </a:r>
          </a:p>
          <a:p>
            <a:pPr fontAlgn="auto">
              <a:spcBef>
                <a:spcPct val="20000"/>
              </a:spcBef>
              <a:spcAft>
                <a:spcPts val="0"/>
              </a:spcAft>
              <a:buFont typeface="Arial" pitchFamily="34" charset="0"/>
              <a:buNone/>
              <a:defRPr/>
            </a:pPr>
            <a:r>
              <a:rPr lang="en-GB" sz="1600" dirty="0">
                <a:latin typeface="Tw Cen MT Condensed" panose="020B0606020104020203" pitchFamily="34" charset="0"/>
                <a:cs typeface="+mn-cs"/>
              </a:rPr>
              <a:t>L.O 1 </a:t>
            </a:r>
            <a:r>
              <a:rPr lang="en-GB" sz="1600" dirty="0" smtClean="0">
                <a:latin typeface="Tw Cen MT Condensed" panose="020B0606020104020203" pitchFamily="34" charset="0"/>
                <a:cs typeface="+mn-cs"/>
              </a:rPr>
              <a:t>– Can children use teaching points to pass effectively</a:t>
            </a:r>
          </a:p>
          <a:p>
            <a:pPr fontAlgn="auto">
              <a:spcBef>
                <a:spcPct val="20000"/>
              </a:spcBef>
              <a:spcAft>
                <a:spcPts val="0"/>
              </a:spcAft>
              <a:buFont typeface="Arial" pitchFamily="34" charset="0"/>
              <a:buNone/>
              <a:defRPr/>
            </a:pPr>
            <a:r>
              <a:rPr lang="en-GB" sz="1600" dirty="0" smtClean="0">
                <a:latin typeface="Tw Cen MT Condensed" panose="020B0606020104020203" pitchFamily="34" charset="0"/>
                <a:cs typeface="+mn-cs"/>
              </a:rPr>
              <a:t>L.O </a:t>
            </a:r>
            <a:r>
              <a:rPr lang="en-GB" sz="1600" dirty="0">
                <a:latin typeface="Tw Cen MT Condensed" panose="020B0606020104020203" pitchFamily="34" charset="0"/>
                <a:cs typeface="+mn-cs"/>
              </a:rPr>
              <a:t>2 – </a:t>
            </a:r>
            <a:r>
              <a:rPr lang="en-GB" sz="1600" dirty="0" smtClean="0">
                <a:latin typeface="Tw Cen MT Condensed" panose="020B0606020104020203" pitchFamily="34" charset="0"/>
                <a:cs typeface="+mn-cs"/>
              </a:rPr>
              <a:t>Can children use knowledge of technique to </a:t>
            </a:r>
            <a:r>
              <a:rPr lang="en-GB" sz="1600" dirty="0" smtClean="0">
                <a:latin typeface="Tw Cen MT Condensed" panose="020B0606020104020203" pitchFamily="34" charset="0"/>
              </a:rPr>
              <a:t>suggest ways for peer’s to improve</a:t>
            </a:r>
            <a:endParaRPr lang="en-GB" sz="1600" dirty="0">
              <a:latin typeface="Tw Cen MT Condensed" panose="020B0606020104020203" pitchFamily="34" charset="0"/>
              <a:cs typeface="+mn-cs"/>
            </a:endParaRPr>
          </a:p>
        </p:txBody>
      </p:sp>
      <p:sp>
        <p:nvSpPr>
          <p:cNvPr id="5" name="Title 1"/>
          <p:cNvSpPr txBox="1">
            <a:spLocks/>
          </p:cNvSpPr>
          <p:nvPr/>
        </p:nvSpPr>
        <p:spPr bwMode="auto">
          <a:xfrm>
            <a:off x="1403350" y="42863"/>
            <a:ext cx="6481763" cy="649287"/>
          </a:xfrm>
          <a:prstGeom prst="rect">
            <a:avLst/>
          </a:prstGeom>
          <a:solidFill>
            <a:srgbClr val="00B050"/>
          </a:solidFill>
          <a:ln w="9525">
            <a:solidFill>
              <a:schemeClr val="tx1"/>
            </a:solidFill>
            <a:miter lim="800000"/>
            <a:headEnd/>
            <a:tailEnd/>
          </a:ln>
        </p:spPr>
        <p:txBody>
          <a:bodyPr anchor="ctr">
            <a:normAutofit/>
          </a:bodyPr>
          <a:lstStyle/>
          <a:p>
            <a:pPr algn="ctr" fontAlgn="auto">
              <a:spcBef>
                <a:spcPts val="0"/>
              </a:spcBef>
              <a:spcAft>
                <a:spcPts val="0"/>
              </a:spcAft>
              <a:defRPr/>
            </a:pPr>
            <a:r>
              <a:rPr lang="en-GB" sz="2400" dirty="0" smtClean="0">
                <a:latin typeface="Tw Cen MT Condensed Extra Bold" panose="020B0803020202020204" pitchFamily="34" charset="0"/>
                <a:ea typeface="+mj-ea"/>
                <a:cs typeface="+mj-cs"/>
              </a:rPr>
              <a:t> Football Year 1- Lesson </a:t>
            </a:r>
            <a:r>
              <a:rPr lang="en-GB" sz="2400" dirty="0">
                <a:latin typeface="Tw Cen MT Condensed Extra Bold" panose="020B0803020202020204" pitchFamily="34" charset="0"/>
                <a:ea typeface="+mj-ea"/>
                <a:cs typeface="+mj-cs"/>
              </a:rPr>
              <a:t>5</a:t>
            </a:r>
            <a:r>
              <a:rPr lang="en-GB" sz="2400" dirty="0" smtClean="0">
                <a:latin typeface="Tw Cen MT Condensed Extra Bold" panose="020B0803020202020204" pitchFamily="34" charset="0"/>
                <a:ea typeface="+mj-ea"/>
                <a:cs typeface="+mj-cs"/>
              </a:rPr>
              <a:t>  </a:t>
            </a:r>
            <a:endParaRPr lang="en-GB" sz="2400" dirty="0">
              <a:latin typeface="Tw Cen MT Condensed Extra Bold" panose="020B0803020202020204" pitchFamily="34" charset="0"/>
              <a:ea typeface="+mj-ea"/>
              <a:cs typeface="+mj-cs"/>
            </a:endParaRPr>
          </a:p>
        </p:txBody>
      </p:sp>
      <p:pic>
        <p:nvPicPr>
          <p:cNvPr id="6" name="Picture 3"/>
          <p:cNvPicPr>
            <a:picLocks noChangeAspect="1" noChangeArrowheads="1"/>
          </p:cNvPicPr>
          <p:nvPr/>
        </p:nvPicPr>
        <p:blipFill>
          <a:blip r:embed="rId2">
            <a:extLst>
              <a:ext uri="{28A0092B-C50C-407E-A947-70E740481C1C}">
                <a14:useLocalDpi xmlns:a14="http://schemas.microsoft.com/office/drawing/2010/main" val="0"/>
              </a:ext>
            </a:extLst>
          </a:blip>
          <a:srcRect t="18073" b="15977"/>
          <a:stretch>
            <a:fillRect/>
          </a:stretch>
        </p:blipFill>
        <p:spPr bwMode="auto">
          <a:xfrm>
            <a:off x="322263" y="-26988"/>
            <a:ext cx="1081087" cy="712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3"/>
          <p:cNvPicPr>
            <a:picLocks noChangeAspect="1" noChangeArrowheads="1"/>
          </p:cNvPicPr>
          <p:nvPr/>
        </p:nvPicPr>
        <p:blipFill>
          <a:blip r:embed="rId2">
            <a:extLst>
              <a:ext uri="{28A0092B-C50C-407E-A947-70E740481C1C}">
                <a14:useLocalDpi xmlns:a14="http://schemas.microsoft.com/office/drawing/2010/main" val="0"/>
              </a:ext>
            </a:extLst>
          </a:blip>
          <a:srcRect t="18073" b="15977"/>
          <a:stretch>
            <a:fillRect/>
          </a:stretch>
        </p:blipFill>
        <p:spPr bwMode="auto">
          <a:xfrm>
            <a:off x="7812088" y="-26988"/>
            <a:ext cx="1081087" cy="712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12"/>
          <p:cNvSpPr txBox="1">
            <a:spLocks noChangeArrowheads="1"/>
          </p:cNvSpPr>
          <p:nvPr/>
        </p:nvSpPr>
        <p:spPr bwMode="auto">
          <a:xfrm>
            <a:off x="5940425" y="1932707"/>
            <a:ext cx="30241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2000">
                <a:latin typeface="Tw Cen MT Condensed Extra Bold" pitchFamily="34" charset="0"/>
              </a:rPr>
              <a:t>Inspiration in P.E! - </a:t>
            </a:r>
          </a:p>
        </p:txBody>
      </p:sp>
      <p:sp>
        <p:nvSpPr>
          <p:cNvPr id="9" name="TextBox 10"/>
          <p:cNvSpPr txBox="1">
            <a:spLocks noChangeArrowheads="1"/>
          </p:cNvSpPr>
          <p:nvPr/>
        </p:nvSpPr>
        <p:spPr bwMode="auto">
          <a:xfrm>
            <a:off x="179388" y="1932707"/>
            <a:ext cx="29527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2000" dirty="0">
                <a:latin typeface="Tw Cen MT Condensed Extra Bold" pitchFamily="34" charset="0"/>
              </a:rPr>
              <a:t>Numeracy</a:t>
            </a:r>
            <a:r>
              <a:rPr lang="en-GB" altLang="en-US" sz="1800" dirty="0">
                <a:latin typeface="Tw Cen MT Condensed Extra Bold" pitchFamily="34" charset="0"/>
              </a:rPr>
              <a:t> in P.E! - </a:t>
            </a:r>
          </a:p>
        </p:txBody>
      </p:sp>
      <p:sp>
        <p:nvSpPr>
          <p:cNvPr id="10" name="TextBox 11"/>
          <p:cNvSpPr txBox="1">
            <a:spLocks noChangeArrowheads="1"/>
          </p:cNvSpPr>
          <p:nvPr/>
        </p:nvSpPr>
        <p:spPr bwMode="auto">
          <a:xfrm>
            <a:off x="3132138" y="1932707"/>
            <a:ext cx="280828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2000">
                <a:latin typeface="Tw Cen MT Condensed Extra Bold" pitchFamily="34" charset="0"/>
              </a:rPr>
              <a:t>Literacy in P.E! - </a:t>
            </a:r>
          </a:p>
        </p:txBody>
      </p:sp>
      <p:sp>
        <p:nvSpPr>
          <p:cNvPr id="11" name="TextBox 13"/>
          <p:cNvSpPr txBox="1">
            <a:spLocks noChangeArrowheads="1"/>
          </p:cNvSpPr>
          <p:nvPr/>
        </p:nvSpPr>
        <p:spPr bwMode="auto">
          <a:xfrm>
            <a:off x="179388" y="2332757"/>
            <a:ext cx="8785225" cy="5847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None/>
            </a:pPr>
            <a:r>
              <a:rPr lang="en-GB" altLang="en-US" sz="1600" b="1" u="sng" dirty="0" err="1">
                <a:latin typeface="Tw Cen MT Condensed" pitchFamily="34" charset="0"/>
              </a:rPr>
              <a:t>SoW</a:t>
            </a:r>
            <a:r>
              <a:rPr lang="en-GB" altLang="en-US" sz="1600" b="1" u="sng" dirty="0">
                <a:latin typeface="Tw Cen MT Condensed" pitchFamily="34" charset="0"/>
              </a:rPr>
              <a:t> Milestone Focus</a:t>
            </a:r>
            <a:r>
              <a:rPr lang="en-GB" altLang="en-US" sz="1600" b="1" u="sng" dirty="0" smtClean="0">
                <a:latin typeface="Tw Cen MT Condensed" pitchFamily="34" charset="0"/>
              </a:rPr>
              <a:t>:  </a:t>
            </a:r>
            <a:r>
              <a:rPr lang="en-GB" altLang="en-US" sz="1600" dirty="0" smtClean="0">
                <a:latin typeface="Tw Cen MT Condensed" pitchFamily="34" charset="0"/>
              </a:rPr>
              <a:t>5 </a:t>
            </a:r>
            <a:r>
              <a:rPr lang="en-GB" altLang="en-US" sz="1600" dirty="0">
                <a:latin typeface="Tw Cen MT Condensed" pitchFamily="34" charset="0"/>
              </a:rPr>
              <a:t>(Displays development in </a:t>
            </a:r>
            <a:r>
              <a:rPr lang="en-GB" altLang="en-US" sz="1600" dirty="0" err="1">
                <a:latin typeface="Tw Cen MT Condensed" pitchFamily="34" charset="0"/>
              </a:rPr>
              <a:t>FUNdamentals</a:t>
            </a:r>
            <a:r>
              <a:rPr lang="en-GB" altLang="en-US" sz="1600" dirty="0">
                <a:latin typeface="Tw Cen MT Condensed" pitchFamily="34" charset="0"/>
              </a:rPr>
              <a:t> of </a:t>
            </a:r>
            <a:r>
              <a:rPr lang="en-GB" altLang="en-US" sz="1600" dirty="0" smtClean="0">
                <a:latin typeface="Tw Cen MT Condensed" pitchFamily="34" charset="0"/>
              </a:rPr>
              <a:t>movement), </a:t>
            </a:r>
            <a:r>
              <a:rPr lang="en-GB" altLang="en-US" sz="1600" dirty="0">
                <a:latin typeface="Tw Cen MT Condensed" pitchFamily="34" charset="0"/>
              </a:rPr>
              <a:t>6 (Uses </a:t>
            </a:r>
            <a:r>
              <a:rPr lang="en-GB" altLang="en-US" sz="1600" dirty="0" err="1">
                <a:latin typeface="Tw Cen MT Condensed" pitchFamily="34" charset="0"/>
              </a:rPr>
              <a:t>FUNdamentals</a:t>
            </a:r>
            <a:r>
              <a:rPr lang="en-GB" altLang="en-US" sz="1600" dirty="0">
                <a:latin typeface="Tw Cen MT Condensed" pitchFamily="34" charset="0"/>
              </a:rPr>
              <a:t> to achieve success in competitive </a:t>
            </a:r>
            <a:r>
              <a:rPr lang="en-GB" altLang="en-US" sz="1600" dirty="0" smtClean="0">
                <a:latin typeface="Tw Cen MT Condensed" pitchFamily="34" charset="0"/>
              </a:rPr>
              <a:t>environments), 8 (With guidance participate displaying respect, fair play and working well with others)</a:t>
            </a:r>
            <a:r>
              <a:rPr lang="en-GB" altLang="en-US" sz="1600" b="1" u="sng" dirty="0" smtClean="0">
                <a:latin typeface="Tw Cen MT Condensed" pitchFamily="34" charset="0"/>
              </a:rPr>
              <a:t> </a:t>
            </a:r>
            <a:endParaRPr lang="en-GB" altLang="en-US" sz="1600" b="1" i="1" u="sng" dirty="0">
              <a:latin typeface="Tw Cen MT Condensed" pitchFamily="34" charset="0"/>
            </a:endParaRPr>
          </a:p>
        </p:txBody>
      </p:sp>
      <p:pic>
        <p:nvPicPr>
          <p:cNvPr id="12" name="Picture 20" descr="C:\Users\class3\AppData\Local\Microsoft\Windows\Temporary Internet Files\Low\Content.IE5\JRAFYQTJ\+%20Goal[1].jpg"/>
          <p:cNvPicPr>
            <a:picLocks noChangeAspect="1" noChangeArrowheads="1"/>
          </p:cNvPicPr>
          <p:nvPr/>
        </p:nvPicPr>
        <p:blipFill>
          <a:blip r:embed="rId3">
            <a:extLst>
              <a:ext uri="{28A0092B-C50C-407E-A947-70E740481C1C}">
                <a14:useLocalDpi xmlns:a14="http://schemas.microsoft.com/office/drawing/2010/main" val="0"/>
              </a:ext>
            </a:extLst>
          </a:blip>
          <a:srcRect t="3590" b="4846"/>
          <a:stretch>
            <a:fillRect/>
          </a:stretch>
        </p:blipFill>
        <p:spPr bwMode="auto">
          <a:xfrm>
            <a:off x="2300288" y="1916832"/>
            <a:ext cx="542925"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21"/>
          <p:cNvPicPr>
            <a:picLocks noChangeAspect="1" noChangeArrowheads="1"/>
          </p:cNvPicPr>
          <p:nvPr/>
        </p:nvPicPr>
        <p:blipFill>
          <a:blip r:embed="rId4">
            <a:extLst>
              <a:ext uri="{28A0092B-C50C-407E-A947-70E740481C1C}">
                <a14:useLocalDpi xmlns:a14="http://schemas.microsoft.com/office/drawing/2010/main" val="0"/>
              </a:ext>
            </a:extLst>
          </a:blip>
          <a:srcRect l="6734" t="11652" r="7497" b="9624"/>
          <a:stretch>
            <a:fillRect/>
          </a:stretch>
        </p:blipFill>
        <p:spPr bwMode="auto">
          <a:xfrm>
            <a:off x="5076825" y="1932707"/>
            <a:ext cx="509588" cy="468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23" descr="http://tummax.com/wp-content/uploads/2015/05/wow.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27988" y="1932707"/>
            <a:ext cx="841375"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2" descr="Girl Kicking Soccer Ball"/>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194260" y="68262"/>
            <a:ext cx="577540" cy="598488"/>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6" descr="Girl Soccer Players"/>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516216" y="57527"/>
            <a:ext cx="904289" cy="590802"/>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15"/>
          <p:cNvSpPr>
            <a:spLocks noChangeArrowheads="1"/>
          </p:cNvSpPr>
          <p:nvPr/>
        </p:nvSpPr>
        <p:spPr bwMode="auto">
          <a:xfrm>
            <a:off x="179388" y="2996952"/>
            <a:ext cx="8785225" cy="3785652"/>
          </a:xfrm>
          <a:prstGeom prst="rect">
            <a:avLst/>
          </a:prstGeom>
          <a:noFill/>
          <a:ln w="9525">
            <a:solidFill>
              <a:schemeClr val="tx1"/>
            </a:solidFill>
            <a:miter lim="800000"/>
            <a:headEnd/>
            <a:tailEnd/>
          </a:ln>
        </p:spPr>
        <p:txBody>
          <a:bodyPr>
            <a:spAutoFit/>
          </a:bodyPr>
          <a:lstStyle/>
          <a:p>
            <a:pPr>
              <a:defRPr/>
            </a:pPr>
            <a:r>
              <a:rPr lang="en-GB" sz="1500" u="sng" dirty="0" smtClean="0">
                <a:latin typeface="Tw Cen MT Condensed" panose="020B0606020104020203" pitchFamily="34" charset="0"/>
              </a:rPr>
              <a:t>1.Warm-up – </a:t>
            </a:r>
            <a:r>
              <a:rPr lang="en-GB" sz="1500" dirty="0" smtClean="0">
                <a:latin typeface="Tw Cen MT Condensed" panose="020B0606020104020203" pitchFamily="34" charset="0"/>
              </a:rPr>
              <a:t>Pupils start jogging around the playing area avoiding each other &amp; listening, when the teacher calls out “GOAL!” children must freeze like a statue and pretend to celebrate scoring a goal! STRETCH, then repeat.</a:t>
            </a:r>
            <a:endParaRPr lang="en-GB" sz="1500" b="1" i="1" u="sng" dirty="0">
              <a:latin typeface="Tw Cen MT Condensed" panose="020B0606020104020203" pitchFamily="34" charset="0"/>
            </a:endParaRPr>
          </a:p>
          <a:p>
            <a:pPr>
              <a:defRPr/>
            </a:pPr>
            <a:r>
              <a:rPr lang="en-GB" sz="1500" u="sng" dirty="0">
                <a:latin typeface="Tw Cen MT Condensed" panose="020B0606020104020203" pitchFamily="34" charset="0"/>
              </a:rPr>
              <a:t>2</a:t>
            </a:r>
            <a:r>
              <a:rPr lang="en-GB" sz="1500" u="sng" dirty="0" smtClean="0">
                <a:latin typeface="Tw Cen MT Condensed" panose="020B0606020104020203" pitchFamily="34" charset="0"/>
              </a:rPr>
              <a:t>. Battleships! – </a:t>
            </a:r>
            <a:r>
              <a:rPr lang="en-GB" sz="1500" dirty="0" smtClean="0">
                <a:latin typeface="Tw Cen MT Condensed" panose="020B0606020104020203" pitchFamily="34" charset="0"/>
              </a:rPr>
              <a:t>For battleships the children will work in pairs. They will need 5 cones for each working group, one to mark out the passing mark, this the where the ball must be placed. The other 4 create targets (or ‘ships’). Each child has 4 lives, ‘child number 1’ must announce which colour they are aiming at. If they hit that colour with their pass, they sink the ship! It is then ‘child number 2’s’ turn to try and sink a ship.</a:t>
            </a:r>
          </a:p>
          <a:p>
            <a:pPr>
              <a:defRPr/>
            </a:pPr>
            <a:r>
              <a:rPr lang="en-GB" sz="1500" dirty="0" smtClean="0">
                <a:latin typeface="Tw Cen MT Condensed" panose="020B0606020104020203" pitchFamily="34" charset="0"/>
              </a:rPr>
              <a:t>The child that sinks all 4 ships first wins! </a:t>
            </a:r>
            <a:r>
              <a:rPr lang="en-GB" sz="1500" b="1" i="1" u="sng" dirty="0" smtClean="0">
                <a:latin typeface="Tw Cen MT Condensed" panose="020B0606020104020203" pitchFamily="34" charset="0"/>
              </a:rPr>
              <a:t>L/A take aim from closer together, replace cones with larger targets</a:t>
            </a:r>
          </a:p>
          <a:p>
            <a:pPr>
              <a:defRPr/>
            </a:pPr>
            <a:r>
              <a:rPr lang="en-GB" sz="1500" b="1" i="1" u="sng" dirty="0" smtClean="0">
                <a:latin typeface="Tw Cen MT Condensed" panose="020B0606020104020203" pitchFamily="34" charset="0"/>
              </a:rPr>
              <a:t>if you need to. M/A take aim from further away!</a:t>
            </a:r>
          </a:p>
          <a:p>
            <a:pPr>
              <a:defRPr/>
            </a:pPr>
            <a:r>
              <a:rPr lang="en-GB" sz="1500" u="sng" dirty="0">
                <a:latin typeface="Tw Cen MT Condensed" panose="020B0606020104020203" pitchFamily="34" charset="0"/>
              </a:rPr>
              <a:t>3</a:t>
            </a:r>
            <a:r>
              <a:rPr lang="en-GB" sz="1500" u="sng" dirty="0" smtClean="0">
                <a:latin typeface="Tw Cen MT Condensed" panose="020B0606020104020203" pitchFamily="34" charset="0"/>
              </a:rPr>
              <a:t>. Passing gates – </a:t>
            </a:r>
            <a:r>
              <a:rPr lang="en-GB" sz="1500" dirty="0" smtClean="0">
                <a:latin typeface="Tw Cen MT Condensed" panose="020B0606020104020203" pitchFamily="34" charset="0"/>
              </a:rPr>
              <a:t>For this activity mark out a large square/rectangle. Within which lay out several passing gates with cones. Place these passing gates at three set distances apart. </a:t>
            </a:r>
            <a:r>
              <a:rPr lang="en-GB" sz="1500" dirty="0" err="1" smtClean="0">
                <a:latin typeface="Tw Cen MT Condensed" panose="020B0606020104020203" pitchFamily="34" charset="0"/>
              </a:rPr>
              <a:t>I.e</a:t>
            </a:r>
            <a:r>
              <a:rPr lang="en-GB" sz="1500" dirty="0" smtClean="0">
                <a:latin typeface="Tw Cen MT Condensed" panose="020B0606020104020203" pitchFamily="34" charset="0"/>
              </a:rPr>
              <a:t> Large gate = Red,  Medium gate = Blue, Small gate = Orange. In pairs the children must dribble around the space then pass to each other through the various gates. </a:t>
            </a:r>
            <a:r>
              <a:rPr lang="en-GB" sz="1500" b="1" i="1" u="sng" dirty="0" smtClean="0">
                <a:latin typeface="Tw Cen MT Condensed" panose="020B0606020104020203" pitchFamily="34" charset="0"/>
              </a:rPr>
              <a:t>Group pairs by ability and differentiate by asking specific pairs (L/A) to only use ‘orange’. L/A to use all 3 colours. </a:t>
            </a:r>
            <a:r>
              <a:rPr lang="en-GB" sz="1500" b="1" dirty="0" smtClean="0">
                <a:latin typeface="Tw Cen MT Condensed" panose="020B0606020104020203" pitchFamily="34" charset="0"/>
              </a:rPr>
              <a:t>PROGRESSION – </a:t>
            </a:r>
            <a:r>
              <a:rPr lang="en-GB" sz="1500" dirty="0" smtClean="0">
                <a:latin typeface="Tw Cen MT Condensed" panose="020B0606020104020203" pitchFamily="34" charset="0"/>
              </a:rPr>
              <a:t>Set a time limit, how many gates can you pass through in 1 minute!? Go!!!!</a:t>
            </a:r>
          </a:p>
          <a:p>
            <a:pPr>
              <a:defRPr/>
            </a:pPr>
            <a:r>
              <a:rPr lang="en-GB" sz="1500" u="sng" dirty="0" smtClean="0">
                <a:latin typeface="Tw Cen MT Condensed" panose="020B0606020104020203" pitchFamily="34" charset="0"/>
              </a:rPr>
              <a:t>4. Overload! – </a:t>
            </a:r>
            <a:r>
              <a:rPr lang="en-GB" sz="1500" dirty="0" smtClean="0">
                <a:latin typeface="Tw Cen MT Condensed" panose="020B0606020104020203" pitchFamily="34" charset="0"/>
              </a:rPr>
              <a:t>It’s now time for the children to put the skills they have been developing to the test! For Overload  the children will start to apply their skills in a scenario close to an actual game of Football. For Overload you’ll need to mark out a pitch, but you will only need one goal per pitch. Don’t worry if do not have goals cones will do just fine. The aim is simple, score a goal! </a:t>
            </a:r>
            <a:r>
              <a:rPr lang="en-GB" sz="1500" b="1" i="1" u="sng" dirty="0" smtClean="0">
                <a:latin typeface="Tw Cen MT Condensed" panose="020B0606020104020203" pitchFamily="34" charset="0"/>
              </a:rPr>
              <a:t>To start with make sure each group has three attackers vs one defender, as the activity develops and the children progress this can be adapted to 2 vs 1 or even 2 vs 2 to really challenge the children.</a:t>
            </a:r>
            <a:endParaRPr lang="en-GB" sz="1500" u="sng" dirty="0" smtClean="0">
              <a:latin typeface="Tw Cen MT Condensed" panose="020B0606020104020203" pitchFamily="34" charset="0"/>
            </a:endParaRPr>
          </a:p>
        </p:txBody>
      </p:sp>
      <p:sp>
        <p:nvSpPr>
          <p:cNvPr id="18" name="Subtitle 2"/>
          <p:cNvSpPr txBox="1">
            <a:spLocks/>
          </p:cNvSpPr>
          <p:nvPr/>
        </p:nvSpPr>
        <p:spPr>
          <a:xfrm>
            <a:off x="3492500" y="725488"/>
            <a:ext cx="5472113" cy="1152525"/>
          </a:xfrm>
          <a:prstGeom prst="rect">
            <a:avLst/>
          </a:prstGeom>
          <a:solidFill>
            <a:schemeClr val="tx2">
              <a:lumMod val="40000"/>
              <a:lumOff val="60000"/>
            </a:schemeClr>
          </a:solidFill>
          <a:ln>
            <a:solidFill>
              <a:schemeClr val="tx1"/>
            </a:solidFill>
          </a:ln>
        </p:spPr>
        <p:txBody>
          <a:bodyPr anchor="ctr"/>
          <a:lstStyle/>
          <a:p>
            <a:pPr>
              <a:spcBef>
                <a:spcPct val="20000"/>
              </a:spcBef>
              <a:defRPr/>
            </a:pPr>
            <a:r>
              <a:rPr lang="en-GB" sz="1400" dirty="0">
                <a:latin typeface="Tw Cen MT Condensed" panose="020B0606020104020203" pitchFamily="34" charset="0"/>
              </a:rPr>
              <a:t>Challenge 1 </a:t>
            </a:r>
            <a:r>
              <a:rPr lang="en-GB" sz="1400" dirty="0" smtClean="0">
                <a:latin typeface="Tw Cen MT Condensed" panose="020B0606020104020203" pitchFamily="34" charset="0"/>
              </a:rPr>
              <a:t>– </a:t>
            </a:r>
            <a:r>
              <a:rPr lang="en-GB" sz="1400" dirty="0">
                <a:latin typeface="Tw Cen MT Condensed" panose="020B0606020104020203" pitchFamily="34" charset="0"/>
              </a:rPr>
              <a:t>Can children follow instructions &amp; select the correct teaching point when given 2 options? (</a:t>
            </a:r>
            <a:r>
              <a:rPr lang="en-GB" sz="1400" dirty="0" err="1">
                <a:latin typeface="Tw Cen MT Condensed" panose="020B0606020104020203" pitchFamily="34" charset="0"/>
              </a:rPr>
              <a:t>i.e</a:t>
            </a:r>
            <a:r>
              <a:rPr lang="en-GB" sz="1400" dirty="0">
                <a:latin typeface="Tw Cen MT Condensed" panose="020B0606020104020203" pitchFamily="34" charset="0"/>
              </a:rPr>
              <a:t> </a:t>
            </a:r>
            <a:r>
              <a:rPr lang="en-GB" sz="1400" dirty="0" smtClean="0">
                <a:latin typeface="Tw Cen MT Condensed" panose="020B0606020104020203" pitchFamily="34" charset="0"/>
              </a:rPr>
              <a:t>Heel or instep?) </a:t>
            </a:r>
          </a:p>
          <a:p>
            <a:pPr fontAlgn="auto">
              <a:spcBef>
                <a:spcPct val="20000"/>
              </a:spcBef>
              <a:spcAft>
                <a:spcPts val="0"/>
              </a:spcAft>
              <a:buFont typeface="Arial" pitchFamily="34" charset="0"/>
              <a:buNone/>
              <a:defRPr/>
            </a:pPr>
            <a:r>
              <a:rPr lang="en-GB" sz="1400" dirty="0" smtClean="0">
                <a:latin typeface="Tw Cen MT Condensed" panose="020B0606020104020203" pitchFamily="34" charset="0"/>
              </a:rPr>
              <a:t>Challenge 2 – Can children use teaching points to pass with some consistent success</a:t>
            </a:r>
          </a:p>
          <a:p>
            <a:pPr fontAlgn="auto">
              <a:spcBef>
                <a:spcPct val="20000"/>
              </a:spcBef>
              <a:spcAft>
                <a:spcPts val="0"/>
              </a:spcAft>
              <a:buFont typeface="Arial" pitchFamily="34" charset="0"/>
              <a:buNone/>
              <a:defRPr/>
            </a:pPr>
            <a:r>
              <a:rPr lang="en-GB" sz="1400" dirty="0" smtClean="0">
                <a:latin typeface="Tw Cen MT Condensed" panose="020B0606020104020203" pitchFamily="34" charset="0"/>
              </a:rPr>
              <a:t>Challenge 3 – Can children use K+U of teaching points to help their peers improve?</a:t>
            </a:r>
            <a:endParaRPr lang="en-GB" sz="1400" b="1" dirty="0">
              <a:latin typeface="Tw Cen MT Condensed" panose="020B0606020104020203" pitchFamily="34" charset="0"/>
            </a:endParaRPr>
          </a:p>
        </p:txBody>
      </p:sp>
      <p:sp>
        <p:nvSpPr>
          <p:cNvPr id="19" name="AutoShape 2" descr="Image result for cartoon battleship p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20" name="Picture 3"/>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26097" t="46393" r="59247" b="29620"/>
          <a:stretch/>
        </p:blipFill>
        <p:spPr bwMode="auto">
          <a:xfrm>
            <a:off x="7633940" y="4005064"/>
            <a:ext cx="682476" cy="628283"/>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424051210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336</TotalTime>
  <Words>4376</Words>
  <Application>Microsoft Office PowerPoint</Application>
  <PresentationFormat>On-screen Show (4:3)</PresentationFormat>
  <Paragraphs>318</Paragraphs>
  <Slides>12</Slides>
  <Notes>0</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teacher</dc:creator>
  <cp:lastModifiedBy>teacher</cp:lastModifiedBy>
  <cp:revision>31</cp:revision>
  <dcterms:created xsi:type="dcterms:W3CDTF">2016-12-02T13:20:59Z</dcterms:created>
  <dcterms:modified xsi:type="dcterms:W3CDTF">2017-03-03T11:54:13Z</dcterms:modified>
</cp:coreProperties>
</file>